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9"/>
  </p:notesMasterIdLst>
  <p:sldIdLst>
    <p:sldId id="384" r:id="rId2"/>
    <p:sldId id="487" r:id="rId3"/>
    <p:sldId id="533" r:id="rId4"/>
    <p:sldId id="532" r:id="rId5"/>
    <p:sldId id="509" r:id="rId6"/>
    <p:sldId id="485" r:id="rId7"/>
    <p:sldId id="580" r:id="rId8"/>
    <p:sldId id="500" r:id="rId9"/>
    <p:sldId id="581" r:id="rId10"/>
    <p:sldId id="534" r:id="rId11"/>
    <p:sldId id="582" r:id="rId12"/>
    <p:sldId id="539" r:id="rId13"/>
    <p:sldId id="583" r:id="rId14"/>
    <p:sldId id="584" r:id="rId15"/>
    <p:sldId id="585" r:id="rId16"/>
    <p:sldId id="535" r:id="rId17"/>
    <p:sldId id="586" r:id="rId18"/>
    <p:sldId id="587" r:id="rId19"/>
    <p:sldId id="472" r:id="rId20"/>
    <p:sldId id="541" r:id="rId21"/>
    <p:sldId id="573" r:id="rId22"/>
    <p:sldId id="544" r:id="rId23"/>
    <p:sldId id="542" r:id="rId24"/>
    <p:sldId id="547" r:id="rId25"/>
    <p:sldId id="545" r:id="rId26"/>
    <p:sldId id="546" r:id="rId27"/>
    <p:sldId id="548" r:id="rId28"/>
    <p:sldId id="528" r:id="rId29"/>
    <p:sldId id="499" r:id="rId30"/>
    <p:sldId id="515" r:id="rId31"/>
    <p:sldId id="519" r:id="rId32"/>
    <p:sldId id="517" r:id="rId33"/>
    <p:sldId id="518" r:id="rId34"/>
    <p:sldId id="516" r:id="rId35"/>
    <p:sldId id="550" r:id="rId36"/>
    <p:sldId id="561" r:id="rId37"/>
    <p:sldId id="521" r:id="rId38"/>
    <p:sldId id="589" r:id="rId39"/>
    <p:sldId id="588" r:id="rId40"/>
    <p:sldId id="524" r:id="rId41"/>
    <p:sldId id="590" r:id="rId42"/>
    <p:sldId id="552" r:id="rId43"/>
    <p:sldId id="553" r:id="rId44"/>
    <p:sldId id="554" r:id="rId45"/>
    <p:sldId id="507" r:id="rId46"/>
    <p:sldId id="591" r:id="rId47"/>
    <p:sldId id="555" r:id="rId48"/>
    <p:sldId id="557" r:id="rId49"/>
    <p:sldId id="556" r:id="rId50"/>
    <p:sldId id="559" r:id="rId51"/>
    <p:sldId id="560" r:id="rId52"/>
    <p:sldId id="558" r:id="rId53"/>
    <p:sldId id="562" r:id="rId54"/>
    <p:sldId id="540" r:id="rId55"/>
    <p:sldId id="567" r:id="rId56"/>
    <p:sldId id="568" r:id="rId57"/>
    <p:sldId id="508" r:id="rId58"/>
    <p:sldId id="592" r:id="rId59"/>
    <p:sldId id="593" r:id="rId60"/>
    <p:sldId id="594" r:id="rId61"/>
    <p:sldId id="595" r:id="rId62"/>
    <p:sldId id="564" r:id="rId63"/>
    <p:sldId id="565" r:id="rId64"/>
    <p:sldId id="566" r:id="rId65"/>
    <p:sldId id="576" r:id="rId66"/>
    <p:sldId id="571" r:id="rId67"/>
    <p:sldId id="577" r:id="rId68"/>
    <p:sldId id="575" r:id="rId69"/>
    <p:sldId id="569" r:id="rId70"/>
    <p:sldId id="572" r:id="rId71"/>
    <p:sldId id="579" r:id="rId72"/>
    <p:sldId id="578" r:id="rId73"/>
    <p:sldId id="333" r:id="rId74"/>
    <p:sldId id="385" r:id="rId75"/>
    <p:sldId id="522" r:id="rId76"/>
    <p:sldId id="506" r:id="rId77"/>
    <p:sldId id="504" r:id="rId78"/>
    <p:sldId id="471" r:id="rId79"/>
    <p:sldId id="551" r:id="rId80"/>
    <p:sldId id="563" r:id="rId81"/>
    <p:sldId id="574" r:id="rId82"/>
    <p:sldId id="529" r:id="rId83"/>
    <p:sldId id="537" r:id="rId84"/>
    <p:sldId id="538" r:id="rId85"/>
    <p:sldId id="543" r:id="rId86"/>
    <p:sldId id="513" r:id="rId87"/>
    <p:sldId id="511" r:id="rId8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874E512-BCFB-42ED-949F-B9D5CD2E2D88}">
          <p14:sldIdLst>
            <p14:sldId id="384"/>
            <p14:sldId id="487"/>
            <p14:sldId id="533"/>
            <p14:sldId id="532"/>
            <p14:sldId id="509"/>
            <p14:sldId id="485"/>
            <p14:sldId id="580"/>
            <p14:sldId id="500"/>
            <p14:sldId id="581"/>
            <p14:sldId id="534"/>
            <p14:sldId id="582"/>
            <p14:sldId id="539"/>
            <p14:sldId id="583"/>
            <p14:sldId id="584"/>
            <p14:sldId id="585"/>
            <p14:sldId id="535"/>
            <p14:sldId id="586"/>
            <p14:sldId id="587"/>
            <p14:sldId id="472"/>
            <p14:sldId id="541"/>
            <p14:sldId id="573"/>
            <p14:sldId id="544"/>
            <p14:sldId id="542"/>
            <p14:sldId id="547"/>
            <p14:sldId id="545"/>
            <p14:sldId id="546"/>
            <p14:sldId id="548"/>
            <p14:sldId id="528"/>
            <p14:sldId id="499"/>
            <p14:sldId id="515"/>
            <p14:sldId id="519"/>
            <p14:sldId id="517"/>
            <p14:sldId id="518"/>
            <p14:sldId id="516"/>
            <p14:sldId id="550"/>
            <p14:sldId id="561"/>
            <p14:sldId id="521"/>
            <p14:sldId id="589"/>
            <p14:sldId id="588"/>
            <p14:sldId id="524"/>
            <p14:sldId id="590"/>
            <p14:sldId id="552"/>
            <p14:sldId id="553"/>
            <p14:sldId id="554"/>
            <p14:sldId id="507"/>
            <p14:sldId id="591"/>
            <p14:sldId id="555"/>
            <p14:sldId id="557"/>
            <p14:sldId id="556"/>
            <p14:sldId id="559"/>
            <p14:sldId id="560"/>
            <p14:sldId id="558"/>
            <p14:sldId id="562"/>
            <p14:sldId id="540"/>
            <p14:sldId id="567"/>
            <p14:sldId id="568"/>
            <p14:sldId id="508"/>
            <p14:sldId id="592"/>
            <p14:sldId id="593"/>
            <p14:sldId id="594"/>
            <p14:sldId id="595"/>
            <p14:sldId id="564"/>
            <p14:sldId id="565"/>
            <p14:sldId id="566"/>
            <p14:sldId id="576"/>
            <p14:sldId id="571"/>
            <p14:sldId id="577"/>
            <p14:sldId id="575"/>
            <p14:sldId id="569"/>
            <p14:sldId id="572"/>
            <p14:sldId id="579"/>
            <p14:sldId id="578"/>
            <p14:sldId id="333"/>
          </p14:sldIdLst>
        </p14:section>
        <p14:section name="Appendix" id="{4AEB7449-AD4C-4F5E-BCFA-D147538D9473}">
          <p14:sldIdLst>
            <p14:sldId id="385"/>
            <p14:sldId id="522"/>
            <p14:sldId id="506"/>
            <p14:sldId id="504"/>
            <p14:sldId id="471"/>
            <p14:sldId id="551"/>
            <p14:sldId id="563"/>
            <p14:sldId id="574"/>
            <p14:sldId id="529"/>
            <p14:sldId id="537"/>
            <p14:sldId id="538"/>
            <p14:sldId id="543"/>
            <p14:sldId id="513"/>
            <p14:sldId id="511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0A0"/>
    <a:srgbClr val="E8EEF8"/>
    <a:srgbClr val="50AAC8"/>
    <a:srgbClr val="415A8C"/>
    <a:srgbClr val="444E57"/>
    <a:srgbClr val="D29600"/>
    <a:srgbClr val="0069AA"/>
    <a:srgbClr val="A51E37"/>
    <a:srgbClr val="FFFFFF"/>
    <a:srgbClr val="AFD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65938" autoAdjust="0"/>
  </p:normalViewPr>
  <p:slideViewPr>
    <p:cSldViewPr snapToGrid="0">
      <p:cViewPr>
        <p:scale>
          <a:sx n="50" d="100"/>
          <a:sy n="50" d="100"/>
        </p:scale>
        <p:origin x="2862" y="558"/>
      </p:cViewPr>
      <p:guideLst>
        <p:guide pos="3840"/>
        <p:guide orient="horz" pos="21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505640108618344E-2"/>
          <c:y val="0.15630428808957159"/>
          <c:w val="0.94043308983757001"/>
          <c:h val="0.811103064118745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AlexNet</c:v>
                </c:pt>
              </c:strCache>
            </c:strRef>
          </c:tx>
          <c:spPr>
            <a:solidFill>
              <a:srgbClr val="AFD0E4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numFmt formatCode="0" sourceLinked="0"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0450"/>
                        <a:gd name="adj2" fmla="val -27868"/>
                      </a:avLst>
                    </a:prstGeom>
                    <a:noFill/>
                    <a:ln>
                      <a:noFill/>
                    </a:ln>
                  </c15:spPr>
                  <c15:layout/>
                </c:ext>
              </c:extLst>
            </c:dLbl>
            <c:numFmt formatCode="0" sourceLinked="0"/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Tabelle1!$B$2:$B$8</c:f>
              <c:numCache>
                <c:formatCode>0</c:formatCode>
                <c:ptCount val="7"/>
                <c:pt idx="0">
                  <c:v>100</c:v>
                </c:pt>
                <c:pt idx="1">
                  <c:v>97</c:v>
                </c:pt>
                <c:pt idx="2">
                  <c:v>100</c:v>
                </c:pt>
                <c:pt idx="3">
                  <c:v>44</c:v>
                </c:pt>
                <c:pt idx="4">
                  <c:v>40</c:v>
                </c:pt>
                <c:pt idx="5">
                  <c:v>43</c:v>
                </c:pt>
              </c:numCache>
            </c:numRef>
          </c:val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GoogLeNet</c:v>
                </c:pt>
              </c:strCache>
            </c:strRef>
          </c:tx>
          <c:spPr>
            <a:solidFill>
              <a:srgbClr val="C3C6C8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3483"/>
                        <a:gd name="adj2" fmla="val -18246"/>
                      </a:avLst>
                    </a:prstGeom>
                    <a:noFill/>
                    <a:ln>
                      <a:noFill/>
                    </a:ln>
                  </c15:spPr>
                  <c15:layout/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Tabelle1!$C$2:$C$8</c:f>
              <c:numCache>
                <c:formatCode>0</c:formatCode>
                <c:ptCount val="7"/>
                <c:pt idx="0">
                  <c:v>100</c:v>
                </c:pt>
                <c:pt idx="1">
                  <c:v>99</c:v>
                </c:pt>
                <c:pt idx="2">
                  <c:v>100</c:v>
                </c:pt>
                <c:pt idx="3">
                  <c:v>49</c:v>
                </c:pt>
                <c:pt idx="4">
                  <c:v>28</c:v>
                </c:pt>
                <c:pt idx="5">
                  <c:v>31</c:v>
                </c:pt>
              </c:numCache>
            </c:numRef>
          </c:val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VGG-16</c:v>
                </c:pt>
              </c:strCache>
            </c:strRef>
          </c:tx>
          <c:spPr>
            <a:solidFill>
              <a:srgbClr val="D7DCE7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"/>
                        <a:gd name="adj2" fmla="val 15431"/>
                      </a:avLst>
                    </a:prstGeom>
                    <a:noFill/>
                    <a:ln>
                      <a:noFill/>
                    </a:ln>
                  </c15:spPr>
                  <c15:layout/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Tabelle1!$D$2:$D$8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48</c:v>
                </c:pt>
                <c:pt idx="4">
                  <c:v>24</c:v>
                </c:pt>
                <c:pt idx="5">
                  <c:v>17</c:v>
                </c:pt>
              </c:numCache>
            </c:numRef>
          </c:val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ResNet-50</c:v>
                </c:pt>
              </c:strCache>
            </c:strRef>
          </c:tx>
          <c:spPr>
            <a:solidFill>
              <a:srgbClr val="CAE5EE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1708"/>
                        <a:gd name="adj2" fmla="val -20918"/>
                      </a:avLst>
                    </a:prstGeom>
                    <a:noFill/>
                    <a:ln>
                      <a:noFill/>
                    </a:ln>
                  </c15:spPr>
                  <c15:layout/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Tabelle1!$E$2:$E$8</c:f>
              <c:numCache>
                <c:formatCode>0</c:formatCode>
                <c:ptCount val="7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54</c:v>
                </c:pt>
                <c:pt idx="4">
                  <c:v>18</c:v>
                </c:pt>
                <c:pt idx="5">
                  <c:v>22</c:v>
                </c:pt>
              </c:numCache>
            </c:numRef>
          </c:val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Humans</c:v>
                </c:pt>
              </c:strCache>
            </c:strRef>
          </c:tx>
          <c:spPr>
            <a:solidFill>
              <a:srgbClr val="E2B6B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spPr>
                <a:solidFill>
                  <a:srgbClr val="FFFFFF">
                    <a:alpha val="0"/>
                  </a:srgbClr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967"/>
                        <a:gd name="adj2" fmla="val -14660"/>
                      </a:avLst>
                    </a:prstGeom>
                    <a:noFill/>
                    <a:ln>
                      <a:noFill/>
                    </a:ln>
                  </c15:spPr>
                  <c15:layout/>
                </c:ext>
              </c:extLst>
            </c:dLbl>
            <c:spPr>
              <a:solidFill>
                <a:srgbClr val="FFFFFF">
                  <a:alpha val="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Tabelle1!$A$2:$A$8</c:f>
              <c:strCache>
                <c:ptCount val="6"/>
                <c:pt idx="0">
                  <c:v>Original</c:v>
                </c:pt>
                <c:pt idx="1">
                  <c:v>Greyscale</c:v>
                </c:pt>
                <c:pt idx="2">
                  <c:v>Texture</c:v>
                </c:pt>
                <c:pt idx="3">
                  <c:v>Silhouette</c:v>
                </c:pt>
                <c:pt idx="4">
                  <c:v>Edges</c:v>
                </c:pt>
                <c:pt idx="5">
                  <c:v>Texture-shape cue conflict</c:v>
                </c:pt>
              </c:strCache>
            </c:strRef>
          </c:cat>
          <c:val>
            <c:numRef>
              <c:f>Tabelle1!$F$2:$F$8</c:f>
              <c:numCache>
                <c:formatCode>0</c:formatCode>
                <c:ptCount val="7"/>
                <c:pt idx="0">
                  <c:v>99</c:v>
                </c:pt>
                <c:pt idx="1">
                  <c:v>98</c:v>
                </c:pt>
                <c:pt idx="2">
                  <c:v>90</c:v>
                </c:pt>
                <c:pt idx="3">
                  <c:v>75</c:v>
                </c:pt>
                <c:pt idx="4">
                  <c:v>87</c:v>
                </c:pt>
                <c:pt idx="5">
                  <c:v>96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0"/>
        <c:overlap val="-100"/>
        <c:axId val="592095768"/>
        <c:axId val="592091456"/>
      </c:barChart>
      <c:catAx>
        <c:axId val="592095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091456"/>
        <c:crossesAt val="0"/>
        <c:auto val="1"/>
        <c:lblAlgn val="ctr"/>
        <c:lblOffset val="100"/>
        <c:noMultiLvlLbl val="0"/>
      </c:catAx>
      <c:valAx>
        <c:axId val="592091456"/>
        <c:scaling>
          <c:orientation val="minMax"/>
          <c:max val="100"/>
          <c:min val="0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800" dirty="0" smtClean="0"/>
                  <a:t>Accuracy</a:t>
                </a:r>
                <a:endParaRPr lang="en-GB" sz="18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%" sourceLinked="0"/>
        <c:majorTickMark val="out"/>
        <c:minorTickMark val="none"/>
        <c:tickLblPos val="nextTo"/>
        <c:crossAx val="592095768"/>
        <c:crosses val="autoZero"/>
        <c:crossBetween val="between"/>
        <c:minorUnit val="5.000000000000001E-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8.png"/><Relationship Id="rId1" Type="http://schemas.openxmlformats.org/officeDocument/2006/relationships/image" Target="../media/image2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  <dgm:t>
        <a:bodyPr/>
        <a:lstStyle/>
        <a:p>
          <a:endParaRPr lang="en-GB"/>
        </a:p>
      </dgm:t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4C6F1642-4D8E-4716-885F-1704D02A1CF2}" type="pres">
      <dgm:prSet presAssocID="{2F42C5C1-5E55-44C5-BF67-8583692D40BF}" presName="sibTransLast" presStyleLbl="sibTrans2D1" presStyleIdx="1" presStyleCnt="2" custScaleX="158021"/>
      <dgm:spPr/>
      <dgm:t>
        <a:bodyPr/>
        <a:lstStyle/>
        <a:p>
          <a:endParaRPr lang="en-GB"/>
        </a:p>
      </dgm:t>
    </dgm:pt>
    <dgm:pt modelId="{01D224AE-820C-4BFD-A341-7C255847CFF9}" type="pres">
      <dgm:prSet presAssocID="{2F42C5C1-5E55-44C5-BF67-8583692D40BF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E5335752-14FF-4E54-8690-AF7596A79BD2}" type="pres">
      <dgm:prSet presAssocID="{2F42C5C1-5E55-44C5-BF67-8583692D40BF}" presName="lastNode" presStyleLbl="node1" presStyleIdx="2" presStyleCnt="3" custLinFactX="32156" custLinFactNeighborX="100000" custLinFactNeighborY="-7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</dgm:ptLst>
  <dgm:cxnLst>
    <dgm:cxn modelId="{515E64D7-A136-48CD-AF13-EBD6AB6188B3}" type="presOf" srcId="{C67CE506-CA82-4EC3-807C-B886D7CF34AA}" destId="{4C6F1642-4D8E-4716-885F-1704D02A1CF2}" srcOrd="0" destOrd="0" presId="urn:microsoft.com/office/officeart/2005/8/layout/equation2"/>
    <dgm:cxn modelId="{D6483B7C-6E20-4FB4-9BCF-02D52391F8E6}" type="presOf" srcId="{73D183CC-0468-4F21-9CB4-C308273A6459}" destId="{8E54D028-C025-485A-B67B-6D277FFB35F2}" srcOrd="0" destOrd="0" presId="urn:microsoft.com/office/officeart/2005/8/layout/equation2"/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BABB1B53-3289-41A7-BD7D-EEB703C6B2EA}" type="presOf" srcId="{9B8B2083-CD59-408B-95CE-0B6AC7B5E912}" destId="{F697FC3E-4D26-4AF1-A390-1BF2710B4200}" srcOrd="0" destOrd="0" presId="urn:microsoft.com/office/officeart/2005/8/layout/equation2"/>
    <dgm:cxn modelId="{ED7A0EA6-A79A-4A69-916F-9E6B80E19330}" type="presOf" srcId="{2F42C5C1-5E55-44C5-BF67-8583692D40BF}" destId="{FD643495-A59E-4504-AEF3-7AA93A97C686}" srcOrd="0" destOrd="0" presId="urn:microsoft.com/office/officeart/2005/8/layout/equation2"/>
    <dgm:cxn modelId="{FD565291-1E0D-4975-A893-94C683344B37}" type="presOf" srcId="{901C561A-3ECF-4F67-80CA-84B0F7EA3E7A}" destId="{E5335752-14FF-4E54-8690-AF7596A79BD2}" srcOrd="0" destOrd="0" presId="urn:microsoft.com/office/officeart/2005/8/layout/equation2"/>
    <dgm:cxn modelId="{B90D28A4-011C-4AC9-A476-4193D97F9D33}" type="presOf" srcId="{B529DE2A-F1E0-44CA-9C8D-22E38A051B0E}" destId="{D43DBB4C-0482-4A92-B656-9912687EF73C}" srcOrd="0" destOrd="0" presId="urn:microsoft.com/office/officeart/2005/8/layout/equation2"/>
    <dgm:cxn modelId="{7D7CFF6B-224B-4885-8A43-7B2413A6CE3C}" type="presOf" srcId="{C67CE506-CA82-4EC3-807C-B886D7CF34AA}" destId="{01D224AE-820C-4BFD-A341-7C255847CFF9}" srcOrd="1" destOrd="0" presId="urn:microsoft.com/office/officeart/2005/8/layout/equation2"/>
    <dgm:cxn modelId="{74176C4C-EC67-4283-9596-8BEFDE54EE1B}" type="presParOf" srcId="{FD643495-A59E-4504-AEF3-7AA93A97C686}" destId="{9FC1AD2E-3A25-4825-819F-25BB07EAF05E}" srcOrd="0" destOrd="0" presId="urn:microsoft.com/office/officeart/2005/8/layout/equation2"/>
    <dgm:cxn modelId="{65284086-AF8C-406C-8205-2CBA1516AEF7}" type="presParOf" srcId="{9FC1AD2E-3A25-4825-819F-25BB07EAF05E}" destId="{F697FC3E-4D26-4AF1-A390-1BF2710B4200}" srcOrd="0" destOrd="0" presId="urn:microsoft.com/office/officeart/2005/8/layout/equation2"/>
    <dgm:cxn modelId="{3B3CCA57-8109-43E9-AC63-90EBB956F987}" type="presParOf" srcId="{9FC1AD2E-3A25-4825-819F-25BB07EAF05E}" destId="{5E925B27-A74B-461E-8ED8-94B5C5A4C5F4}" srcOrd="1" destOrd="0" presId="urn:microsoft.com/office/officeart/2005/8/layout/equation2"/>
    <dgm:cxn modelId="{53CD6DDA-4068-4C59-A8B3-4927012FCA5E}" type="presParOf" srcId="{9FC1AD2E-3A25-4825-819F-25BB07EAF05E}" destId="{8E54D028-C025-485A-B67B-6D277FFB35F2}" srcOrd="2" destOrd="0" presId="urn:microsoft.com/office/officeart/2005/8/layout/equation2"/>
    <dgm:cxn modelId="{B21C534C-51FA-4155-B586-6533C32C6975}" type="presParOf" srcId="{9FC1AD2E-3A25-4825-819F-25BB07EAF05E}" destId="{03FF82F6-DD83-4D12-BA10-713C28116A79}" srcOrd="3" destOrd="0" presId="urn:microsoft.com/office/officeart/2005/8/layout/equation2"/>
    <dgm:cxn modelId="{72637935-A49A-46F9-B4F0-7107DF7A1034}" type="presParOf" srcId="{9FC1AD2E-3A25-4825-819F-25BB07EAF05E}" destId="{D43DBB4C-0482-4A92-B656-9912687EF73C}" srcOrd="4" destOrd="0" presId="urn:microsoft.com/office/officeart/2005/8/layout/equation2"/>
    <dgm:cxn modelId="{BB1056C3-6F1A-4843-BBEB-AE16F2ED4725}" type="presParOf" srcId="{FD643495-A59E-4504-AEF3-7AA93A97C686}" destId="{4C6F1642-4D8E-4716-885F-1704D02A1CF2}" srcOrd="1" destOrd="0" presId="urn:microsoft.com/office/officeart/2005/8/layout/equation2"/>
    <dgm:cxn modelId="{19812B20-F4EA-4E73-B0D7-EABE72CF4E03}" type="presParOf" srcId="{4C6F1642-4D8E-4716-885F-1704D02A1CF2}" destId="{01D224AE-820C-4BFD-A341-7C255847CFF9}" srcOrd="0" destOrd="0" presId="urn:microsoft.com/office/officeart/2005/8/layout/equation2"/>
    <dgm:cxn modelId="{F059843A-3444-4E27-B520-62FE12B0F1AE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D2AE0-ABCC-4482-A2C9-BEB2D574D493}" type="datetimeFigureOut">
              <a:rPr lang="de-DE" smtClean="0"/>
              <a:t>30.09.2020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03E8-D591-4A59-BEE2-D14D3F1F40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1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8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751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0054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037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6686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8784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b="1" dirty="0" err="1" smtClean="0"/>
              <a:t>shape</a:t>
            </a:r>
            <a:r>
              <a:rPr lang="de-DE" b="1" dirty="0" smtClean="0"/>
              <a:t> </a:t>
            </a:r>
            <a:r>
              <a:rPr lang="de-DE" b="1" dirty="0" err="1" smtClean="0"/>
              <a:t>hierarchy</a:t>
            </a:r>
            <a:r>
              <a:rPr lang="de-DE" dirty="0" smtClean="0"/>
              <a:t>“ – simple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complex</a:t>
            </a:r>
            <a:endParaRPr lang="de-DE" dirty="0" smtClean="0"/>
          </a:p>
          <a:p>
            <a:pPr marL="171450" indent="-171450">
              <a:buFontTx/>
              <a:buChar char="-"/>
            </a:pPr>
            <a:endParaRPr lang="de-DE" dirty="0" smtClean="0"/>
          </a:p>
          <a:p>
            <a:pPr marL="171450" indent="-171450">
              <a:buFontTx/>
              <a:buChar char="-"/>
            </a:pPr>
            <a:r>
              <a:rPr lang="de-DE" dirty="0" smtClean="0"/>
              <a:t>Zeiler &amp; </a:t>
            </a:r>
            <a:r>
              <a:rPr lang="de-DE" dirty="0" err="1" smtClean="0"/>
              <a:t>Fergus</a:t>
            </a:r>
            <a:r>
              <a:rPr lang="de-DE" dirty="0" smtClean="0"/>
              <a:t>,</a:t>
            </a:r>
            <a:r>
              <a:rPr lang="de-DE" baseline="0" dirty="0" smtClean="0"/>
              <a:t> 2014: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Visualisation techniques like </a:t>
            </a:r>
            <a:r>
              <a:rPr lang="en-GB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Deconvolutional</a:t>
            </a:r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Networks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often highlight object parts in high-level CNN (learned) features</a:t>
            </a: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Ritter et al., 2017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“shape bias” (like human children): shape more important than colour (for object classification)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200" baseline="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contradicted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Hosseini et al. 2018)	CNN perform bad on inverted images – where the shape is untouched!</a:t>
            </a:r>
          </a:p>
          <a:p>
            <a:pPr marL="0" indent="0">
              <a:buFontTx/>
              <a:buNone/>
            </a:pPr>
            <a:endParaRPr lang="de-DE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Landau et al., 1988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= most important cue for human (</a:t>
            </a:r>
            <a:r>
              <a:rPr lang="en-GB" dirty="0" smtClean="0"/>
              <a:t>2-/3-year-olds &amp; adults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object recognition (over size/texture) </a:t>
            </a:r>
            <a:r>
              <a:rPr lang="en-GB" dirty="0" smtClean="0"/>
              <a:t>– may be induced by language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Cadieu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 &amp;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Yamins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2014	CNN ~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predictive model for human ventral stream object recognition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Tx/>
              <a:buChar char="-"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Kubilius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~ model of human shape perception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445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106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0875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2015			linear classifier on top of a CNNs texture representation performs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well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2016			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style transfer 	(texture-based generative modelling)</a:t>
            </a:r>
            <a:endParaRPr lang="en-GB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and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destroyed global shape structure of texturized images</a:t>
            </a:r>
          </a:p>
          <a:p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Eckstein et al., 2017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size relative to context </a:t>
            </a:r>
          </a:p>
          <a:p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Wollis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 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Laskar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 and Long &amp; </a:t>
            </a:r>
            <a:r>
              <a:rPr lang="en-GB" sz="10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Konkle</a:t>
            </a:r>
            <a:r>
              <a:rPr lang="en-GB" sz="10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2018	CNNs perform similar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human-like texture representations but not human-like contour repress.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Funke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2017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 &amp; dynamic texture synthesis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Geirhos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CNNs robust to 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object colour relative to context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0A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Gondal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CNNs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robust to single image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super-resolution 	(texture-based generative modelling)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Gokaslan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al., 2018			CNN based shape transfer seems to be difficult</a:t>
            </a:r>
            <a:endParaRPr lang="en-GB" sz="1200" baseline="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Brendel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Bethge</a:t>
            </a:r>
            <a:r>
              <a:rPr lang="en-GB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2019			CNNs robust to scrambled shapes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Ballester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de </a:t>
            </a:r>
            <a:r>
              <a:rPr lang="en-GB" sz="1200" baseline="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Aruújo</a:t>
            </a:r>
            <a:r>
              <a:rPr lang="en-GB" sz="1200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2016; Yu et al., 2017		CNNs susceptible to missing texture information</a:t>
            </a:r>
          </a:p>
          <a:p>
            <a:pPr marL="0" indent="0">
              <a:buClr>
                <a:srgbClr val="0150A0"/>
              </a:buClr>
              <a:buFont typeface="Wingdings" panose="05000000000000000000" pitchFamily="2" charset="2"/>
              <a:buNone/>
            </a:pP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Ustyuzhaninov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			Segmentation model trained on database of synthetic texture images transfers to natural images and videos</a:t>
            </a:r>
            <a:endParaRPr lang="en-GB" sz="1200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40412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596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</a:p>
          <a:p>
            <a:endParaRPr lang="de-DE" dirty="0" smtClean="0"/>
          </a:p>
          <a:p>
            <a:r>
              <a:rPr lang="de-DE" b="1" dirty="0" smtClean="0"/>
              <a:t>APPLICATIONS</a:t>
            </a:r>
            <a:r>
              <a:rPr lang="de-DE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Object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Semantic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segmentation</a:t>
            </a:r>
            <a:endParaRPr lang="de-DE" baseline="0" dirty="0" smtClean="0"/>
          </a:p>
          <a:p>
            <a:pPr marL="0" indent="0">
              <a:buFontTx/>
              <a:buNone/>
            </a:pPr>
            <a:r>
              <a:rPr lang="de-DE" dirty="0" smtClean="0"/>
              <a:t>(e.g.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autonomous</a:t>
            </a:r>
            <a:r>
              <a:rPr lang="de-DE" dirty="0" smtClean="0"/>
              <a:t> </a:t>
            </a:r>
            <a:r>
              <a:rPr lang="de-DE" dirty="0" err="1" smtClean="0"/>
              <a:t>cars</a:t>
            </a:r>
            <a:r>
              <a:rPr lang="de-DE" dirty="0" smtClean="0"/>
              <a:t>, </a:t>
            </a:r>
            <a:r>
              <a:rPr lang="de-DE" dirty="0" err="1" smtClean="0"/>
              <a:t>facial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recognition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medical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imaging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recognizing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cancer</a:t>
            </a:r>
            <a:r>
              <a:rPr lang="de-DE" baseline="0" dirty="0" smtClean="0"/>
              <a:t>…)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34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Most </a:t>
            </a:r>
            <a:r>
              <a:rPr lang="de-DE" b="1" dirty="0" err="1" smtClean="0"/>
              <a:t>recent</a:t>
            </a:r>
            <a:r>
              <a:rPr lang="de-DE" b="1" baseline="0" dirty="0" smtClean="0"/>
              <a:t> </a:t>
            </a:r>
            <a:r>
              <a:rPr lang="de-DE" b="1" dirty="0" err="1" smtClean="0"/>
              <a:t>news</a:t>
            </a:r>
            <a:r>
              <a:rPr lang="de-DE" b="1" dirty="0" smtClean="0"/>
              <a:t>! 28.09.2020 / </a:t>
            </a:r>
            <a:r>
              <a:rPr lang="de-DE" b="0" dirty="0" err="1" smtClean="0"/>
              <a:t>yesterday</a:t>
            </a:r>
            <a:r>
              <a:rPr lang="de-DE" b="0" dirty="0" smtClean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New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paper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proposing</a:t>
            </a:r>
            <a:r>
              <a:rPr lang="de-DE" b="0" baseline="0" dirty="0" smtClean="0"/>
              <a:t> a style-transfer </a:t>
            </a:r>
            <a:r>
              <a:rPr lang="de-DE" b="0" baseline="0" dirty="0" err="1" smtClean="0"/>
              <a:t>application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for</a:t>
            </a:r>
            <a:r>
              <a:rPr lang="de-DE" b="0" baseline="0" dirty="0" smtClean="0"/>
              <a:t> </a:t>
            </a:r>
            <a:r>
              <a:rPr lang="en-GB" dirty="0" smtClean="0"/>
              <a:t>video stylization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“Interactive Video Stylization Using Few-Shot Patch-Based Training</a:t>
            </a:r>
            <a:r>
              <a:rPr lang="de-DE" b="1" dirty="0" smtClean="0"/>
              <a:t>“ </a:t>
            </a:r>
            <a:r>
              <a:rPr lang="de-DE" b="0" dirty="0" err="1" smtClean="0"/>
              <a:t>by</a:t>
            </a:r>
            <a:r>
              <a:rPr lang="de-DE" b="0" dirty="0" smtClean="0"/>
              <a:t>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ONDŘEJ TEXLER, DAVID FUTSCHIK, (Czech Technical University in Prague)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9772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Most </a:t>
            </a:r>
            <a:r>
              <a:rPr lang="de-DE" b="1" dirty="0" err="1" smtClean="0"/>
              <a:t>recent</a:t>
            </a:r>
            <a:r>
              <a:rPr lang="de-DE" b="1" baseline="0" dirty="0" smtClean="0"/>
              <a:t> </a:t>
            </a:r>
            <a:r>
              <a:rPr lang="de-DE" b="1" dirty="0" err="1" smtClean="0"/>
              <a:t>news</a:t>
            </a:r>
            <a:r>
              <a:rPr lang="de-DE" b="1" dirty="0" smtClean="0"/>
              <a:t>! 28.09.2020 / </a:t>
            </a:r>
            <a:r>
              <a:rPr lang="de-DE" b="0" dirty="0" err="1" smtClean="0"/>
              <a:t>yesterday</a:t>
            </a:r>
            <a:r>
              <a:rPr lang="de-DE" b="0" dirty="0" smtClean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New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paper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proposing</a:t>
            </a:r>
            <a:r>
              <a:rPr lang="de-DE" b="0" baseline="0" dirty="0" smtClean="0"/>
              <a:t> a style-transfer </a:t>
            </a:r>
            <a:r>
              <a:rPr lang="de-DE" b="0" baseline="0" dirty="0" err="1" smtClean="0"/>
              <a:t>application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for</a:t>
            </a:r>
            <a:r>
              <a:rPr lang="de-DE" b="0" baseline="0" dirty="0" smtClean="0"/>
              <a:t> </a:t>
            </a:r>
            <a:r>
              <a:rPr lang="en-GB" dirty="0" smtClean="0"/>
              <a:t>video stylization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“Interactive Video Stylization Using Few-Shot Patch-Based Training</a:t>
            </a:r>
            <a:r>
              <a:rPr lang="de-DE" b="1" dirty="0" smtClean="0"/>
              <a:t>“ </a:t>
            </a:r>
            <a:r>
              <a:rPr lang="de-DE" b="0" dirty="0" err="1" smtClean="0"/>
              <a:t>by</a:t>
            </a:r>
            <a:r>
              <a:rPr lang="de-DE" b="0" dirty="0" smtClean="0"/>
              <a:t>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ONDŘEJ TEXLER, DAVID FUTSCHIK, (Czech Technical University in Prague)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commented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en-GB" b="1" dirty="0" err="1" smtClean="0"/>
              <a:t>Károly</a:t>
            </a:r>
            <a:r>
              <a:rPr lang="en-GB" b="1" dirty="0" smtClean="0"/>
              <a:t> </a:t>
            </a:r>
            <a:r>
              <a:rPr lang="en-GB" b="1" dirty="0" err="1" smtClean="0"/>
              <a:t>Zsolnai-Fehér's</a:t>
            </a:r>
            <a:r>
              <a:rPr lang="en-GB" b="1" dirty="0" smtClean="0"/>
              <a:t> / “Two minute papers” </a:t>
            </a:r>
            <a:r>
              <a:rPr lang="en-GB" b="1" dirty="0" err="1" smtClean="0"/>
              <a:t>youtube</a:t>
            </a:r>
            <a:r>
              <a:rPr lang="en-GB" b="1" dirty="0" smtClean="0"/>
              <a:t> channel</a:t>
            </a:r>
            <a:r>
              <a:rPr lang="en-GB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933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i="0" dirty="0" err="1" smtClean="0">
                <a:solidFill>
                  <a:srgbClr val="FF0000"/>
                </a:solidFill>
              </a:rPr>
              <a:t>Originally</a:t>
            </a:r>
            <a:r>
              <a:rPr lang="de-DE" sz="1200" i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intrudced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i="0" baseline="0" dirty="0" err="1" smtClean="0">
                <a:solidFill>
                  <a:srgbClr val="FF0000"/>
                </a:solidFill>
              </a:rPr>
              <a:t>by</a:t>
            </a:r>
            <a:r>
              <a:rPr lang="de-DE" sz="1200" i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1" i="0" baseline="0" dirty="0" smtClean="0">
                <a:solidFill>
                  <a:srgbClr val="FF0000"/>
                </a:solidFill>
              </a:rPr>
              <a:t>G</a:t>
            </a:r>
            <a:r>
              <a:rPr lang="en-GB" sz="1200" b="1" i="0" dirty="0" err="1" smtClean="0">
                <a:solidFill>
                  <a:srgbClr val="FF0000"/>
                </a:solidFill>
              </a:rPr>
              <a:t>atys</a:t>
            </a:r>
            <a:r>
              <a:rPr lang="en-GB" sz="1200" b="1" i="0" dirty="0" smtClean="0">
                <a:solidFill>
                  <a:srgbClr val="FF0000"/>
                </a:solidFill>
              </a:rPr>
              <a:t> et al. (2016)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(But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 is faster)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115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0088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1199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27307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8137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9911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WordNet</a:t>
            </a:r>
            <a:r>
              <a:rPr lang="de-DE" b="0" dirty="0" smtClean="0"/>
              <a:t> = </a:t>
            </a:r>
            <a:r>
              <a:rPr lang="de-DE" b="0" dirty="0" err="1" smtClean="0"/>
              <a:t>lexica</a:t>
            </a:r>
            <a:r>
              <a:rPr lang="de-DE" b="0" baseline="0" dirty="0" err="1" smtClean="0"/>
              <a:t>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database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English (Princeton University)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43739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20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02836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6091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85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b="0" dirty="0" err="1" smtClean="0"/>
              <a:t>Minimization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feedback</a:t>
            </a:r>
            <a:r>
              <a:rPr lang="de-DE" b="0" dirty="0" smtClean="0"/>
              <a:t> </a:t>
            </a:r>
            <a:r>
              <a:rPr lang="de-DE" b="0" dirty="0" err="1" smtClean="0"/>
              <a:t>processing</a:t>
            </a:r>
            <a:r>
              <a:rPr lang="de-DE" b="0" baseline="0" dirty="0" smtClean="0"/>
              <a:t> </a:t>
            </a:r>
            <a:r>
              <a:rPr lang="de-DE" sz="1200" dirty="0" smtClean="0"/>
              <a:t>in </a:t>
            </a:r>
            <a:r>
              <a:rPr lang="de-DE" sz="1200" dirty="0" err="1" smtClean="0"/>
              <a:t>the</a:t>
            </a:r>
            <a:r>
              <a:rPr lang="de-DE" sz="1200" dirty="0" smtClean="0"/>
              <a:t> human </a:t>
            </a:r>
            <a:r>
              <a:rPr lang="de-DE" sz="1200" dirty="0" err="1" smtClean="0"/>
              <a:t>visual</a:t>
            </a:r>
            <a:r>
              <a:rPr lang="de-DE" sz="1200" dirty="0" smtClean="0"/>
              <a:t> </a:t>
            </a:r>
            <a:r>
              <a:rPr lang="de-DE" sz="1200" dirty="0" err="1" smtClean="0"/>
              <a:t>system</a:t>
            </a:r>
            <a:endParaRPr lang="de-DE" sz="1200" dirty="0" smtClean="0"/>
          </a:p>
          <a:p>
            <a:pPr marL="0" indent="0">
              <a:buFontTx/>
              <a:buNone/>
            </a:pPr>
            <a:r>
              <a:rPr lang="de-DE" sz="1200" b="0" dirty="0" smtClean="0"/>
              <a:t>(</a:t>
            </a:r>
            <a:r>
              <a:rPr lang="de-DE" b="0" dirty="0" smtClean="0"/>
              <a:t>CNN </a:t>
            </a:r>
            <a:r>
              <a:rPr lang="de-DE" b="0" dirty="0" err="1" smtClean="0"/>
              <a:t>is</a:t>
            </a:r>
            <a:r>
              <a:rPr lang="de-DE" b="0" dirty="0" smtClean="0"/>
              <a:t> „just </a:t>
            </a:r>
            <a:r>
              <a:rPr lang="de-DE" b="0" dirty="0" err="1" smtClean="0"/>
              <a:t>feed</a:t>
            </a:r>
            <a:r>
              <a:rPr lang="de-DE" b="0" dirty="0" smtClean="0"/>
              <a:t>-forward“, </a:t>
            </a:r>
            <a:r>
              <a:rPr lang="de-DE" b="0" dirty="0" err="1" smtClean="0"/>
              <a:t>too</a:t>
            </a:r>
            <a:r>
              <a:rPr lang="de-DE" b="0" dirty="0" smtClean="0"/>
              <a:t>)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9512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The </a:t>
            </a:r>
            <a:r>
              <a:rPr lang="de-DE" sz="1200" dirty="0" err="1" smtClean="0"/>
              <a:t>categories</a:t>
            </a:r>
            <a:r>
              <a:rPr lang="de-DE" sz="1200" dirty="0" smtClean="0"/>
              <a:t> </a:t>
            </a:r>
            <a:r>
              <a:rPr lang="de-DE" sz="1200" dirty="0" err="1" smtClean="0"/>
              <a:t>are</a:t>
            </a:r>
            <a:r>
              <a:rPr lang="de-DE" sz="1200" dirty="0" smtClean="0"/>
              <a:t> </a:t>
            </a:r>
            <a:r>
              <a:rPr lang="de-DE" sz="1200" dirty="0" err="1" smtClean="0"/>
              <a:t>known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represented</a:t>
            </a:r>
            <a:r>
              <a:rPr lang="de-DE" sz="1200" dirty="0" smtClean="0"/>
              <a:t> </a:t>
            </a:r>
            <a:r>
              <a:rPr lang="de-DE" sz="1200" dirty="0" err="1" smtClean="0"/>
              <a:t>by</a:t>
            </a:r>
            <a:r>
              <a:rPr lang="de-DE" sz="1200" dirty="0" smtClean="0"/>
              <a:t> </a:t>
            </a:r>
            <a:r>
              <a:rPr lang="de-DE" sz="1200" dirty="0" err="1" smtClean="0"/>
              <a:t>pictograms</a:t>
            </a:r>
            <a:endParaRPr lang="de-DE" sz="1200" dirty="0" smtClean="0"/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479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445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07857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5765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266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5659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Original: </a:t>
            </a:r>
            <a:r>
              <a:rPr lang="de-DE" b="0" dirty="0" err="1" smtClean="0"/>
              <a:t>natural</a:t>
            </a:r>
            <a:r>
              <a:rPr lang="de-DE" b="0" dirty="0" smtClean="0"/>
              <a:t> </a:t>
            </a:r>
            <a:r>
              <a:rPr lang="de-DE" b="0" dirty="0" err="1" smtClean="0"/>
              <a:t>colour</a:t>
            </a:r>
            <a:r>
              <a:rPr lang="de-DE" b="0" dirty="0" smtClean="0"/>
              <a:t> </a:t>
            </a:r>
            <a:r>
              <a:rPr lang="de-DE" b="0" dirty="0" err="1" smtClean="0"/>
              <a:t>images</a:t>
            </a:r>
            <a:r>
              <a:rPr lang="de-DE" b="0" dirty="0" smtClean="0"/>
              <a:t>, </a:t>
            </a:r>
            <a:r>
              <a:rPr lang="de-DE" b="0" dirty="0" err="1" smtClean="0"/>
              <a:t>white</a:t>
            </a:r>
            <a:r>
              <a:rPr lang="de-DE" b="0" dirty="0" smtClean="0"/>
              <a:t> </a:t>
            </a:r>
            <a:r>
              <a:rPr lang="de-DE" b="0" dirty="0" err="1" smtClean="0"/>
              <a:t>background</a:t>
            </a:r>
            <a:r>
              <a:rPr lang="de-DE" b="0" dirty="0" smtClean="0"/>
              <a:t> (160 </a:t>
            </a:r>
            <a:r>
              <a:rPr lang="de-DE" b="0" dirty="0" err="1" smtClean="0"/>
              <a:t>images</a:t>
            </a:r>
            <a:r>
              <a:rPr lang="de-DE" b="0" dirty="0" smtClean="0"/>
              <a:t> = 10 per </a:t>
            </a:r>
            <a:r>
              <a:rPr lang="de-DE" b="0" dirty="0" err="1" smtClean="0"/>
              <a:t>one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16 </a:t>
            </a:r>
            <a:r>
              <a:rPr lang="de-DE" b="0" dirty="0" err="1" smtClean="0"/>
              <a:t>categories</a:t>
            </a:r>
            <a:r>
              <a:rPr lang="de-DE" b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Greyscale</a:t>
            </a:r>
            <a:r>
              <a:rPr lang="de-DE" b="1" dirty="0" smtClean="0"/>
              <a:t>: </a:t>
            </a:r>
            <a:r>
              <a:rPr lang="de-DE" b="0" baseline="0" dirty="0" smtClean="0"/>
              <a:t>(</a:t>
            </a:r>
            <a:r>
              <a:rPr lang="de-DE" b="1" u="sng" baseline="0" dirty="0" smtClean="0"/>
              <a:t>skimage.color.rgb2gray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Silhouette: </a:t>
            </a:r>
            <a:r>
              <a:rPr lang="de-DE" b="0" dirty="0" err="1" smtClean="0"/>
              <a:t>convert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.</a:t>
            </a:r>
            <a:r>
              <a:rPr lang="de-DE" b="1" dirty="0" err="1" smtClean="0"/>
              <a:t>bmp</a:t>
            </a:r>
            <a:r>
              <a:rPr lang="de-DE" b="0" dirty="0" smtClean="0"/>
              <a:t> (</a:t>
            </a:r>
            <a:r>
              <a:rPr lang="de-DE" b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.</a:t>
            </a:r>
            <a:r>
              <a:rPr lang="de-DE" b="1" baseline="0" dirty="0" err="1" smtClean="0"/>
              <a:t>svg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potrace</a:t>
            </a:r>
            <a:r>
              <a:rPr lang="de-DE" b="0" baseline="0" dirty="0" smtClean="0"/>
              <a:t>), </a:t>
            </a:r>
            <a:r>
              <a:rPr lang="de-DE" b="0" baseline="0" dirty="0" err="1" smtClean="0"/>
              <a:t>convert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.</a:t>
            </a:r>
            <a:r>
              <a:rPr lang="de-DE" b="1" baseline="0" dirty="0" err="1" smtClean="0"/>
              <a:t>png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command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line</a:t>
            </a:r>
            <a:r>
              <a:rPr lang="de-DE" b="0" baseline="0" dirty="0" smtClean="0"/>
              <a:t>) + </a:t>
            </a:r>
            <a:r>
              <a:rPr lang="de-DE" b="0" baseline="0" dirty="0" err="1" smtClean="0"/>
              <a:t>manually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checking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every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image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correcting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using</a:t>
            </a:r>
            <a:r>
              <a:rPr lang="de-DE" b="0" baseline="0" dirty="0" smtClean="0"/>
              <a:t> </a:t>
            </a:r>
            <a:r>
              <a:rPr lang="de-DE" b="1" baseline="0" dirty="0" smtClean="0"/>
              <a:t>GIMP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if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necessary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Object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shape</a:t>
            </a:r>
            <a:r>
              <a:rPr lang="de-DE" b="0" baseline="0" dirty="0" smtClean="0">
                <a:solidFill>
                  <a:srgbClr val="FF0000"/>
                </a:solidFill>
              </a:rPr>
              <a:t>: </a:t>
            </a:r>
            <a:r>
              <a:rPr lang="de-DE" b="0" baseline="0" dirty="0" err="1" smtClean="0">
                <a:solidFill>
                  <a:srgbClr val="FF0000"/>
                </a:solidFill>
              </a:rPr>
              <a:t>edge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based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representation</a:t>
            </a:r>
            <a:r>
              <a:rPr lang="de-DE" b="0" baseline="0" dirty="0" smtClean="0">
                <a:solidFill>
                  <a:srgbClr val="FF0000"/>
                </a:solidFill>
              </a:rPr>
              <a:t>/ </a:t>
            </a:r>
            <a:r>
              <a:rPr lang="de-DE" b="0" baseline="0" dirty="0" err="1" smtClean="0">
                <a:solidFill>
                  <a:srgbClr val="FF0000"/>
                </a:solidFill>
              </a:rPr>
              <a:t>describe</a:t>
            </a:r>
            <a:r>
              <a:rPr lang="de-DE" b="0" baseline="0" dirty="0" smtClean="0">
                <a:solidFill>
                  <a:srgbClr val="FF0000"/>
                </a:solidFill>
              </a:rPr>
              <a:t> 3D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contours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Canny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edge</a:t>
            </a:r>
            <a:r>
              <a:rPr lang="de-DE" b="1" u="sng" baseline="0" dirty="0" smtClean="0">
                <a:solidFill>
                  <a:srgbClr val="FF0000"/>
                </a:solidFill>
              </a:rPr>
              <a:t> </a:t>
            </a:r>
            <a:r>
              <a:rPr lang="de-DE" b="1" u="sng" baseline="0" dirty="0" err="1" smtClean="0">
                <a:solidFill>
                  <a:srgbClr val="FF0000"/>
                </a:solidFill>
              </a:rPr>
              <a:t>extractor</a:t>
            </a:r>
            <a:r>
              <a:rPr lang="de-DE" b="1" u="sng" baseline="0" dirty="0" smtClean="0">
                <a:solidFill>
                  <a:srgbClr val="FF0000"/>
                </a:solidFill>
              </a:rPr>
              <a:t> (MATLAB)</a:t>
            </a:r>
            <a:r>
              <a:rPr lang="de-DE" b="0" u="none" baseline="0" dirty="0" smtClean="0">
                <a:solidFill>
                  <a:srgbClr val="FF0000"/>
                </a:solidFill>
              </a:rPr>
              <a:t>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u="sng" dirty="0" smtClean="0">
              <a:solidFill>
                <a:srgbClr val="FF0000"/>
              </a:solidFill>
            </a:endParaRPr>
          </a:p>
          <a:p>
            <a:r>
              <a:rPr lang="de-DE" b="1" dirty="0" err="1" smtClean="0">
                <a:solidFill>
                  <a:srgbClr val="FF0000"/>
                </a:solidFill>
              </a:rPr>
              <a:t>Texture</a:t>
            </a:r>
            <a:r>
              <a:rPr lang="de-DE" b="1" dirty="0" smtClean="0">
                <a:solidFill>
                  <a:srgbClr val="FF0000"/>
                </a:solidFill>
              </a:rPr>
              <a:t>: </a:t>
            </a:r>
            <a:r>
              <a:rPr lang="de-DE" b="0" dirty="0" smtClean="0">
                <a:solidFill>
                  <a:srgbClr val="FF0000"/>
                </a:solidFill>
              </a:rPr>
              <a:t>48 </a:t>
            </a:r>
            <a:r>
              <a:rPr lang="de-DE" b="0" dirty="0" err="1" smtClean="0">
                <a:solidFill>
                  <a:srgbClr val="FF0000"/>
                </a:solidFill>
              </a:rPr>
              <a:t>natural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colour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images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of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textures</a:t>
            </a:r>
            <a:r>
              <a:rPr lang="de-DE" b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smtClean="0">
                <a:solidFill>
                  <a:srgbClr val="FF0000"/>
                </a:solidFill>
              </a:rPr>
              <a:t>3 per </a:t>
            </a:r>
            <a:r>
              <a:rPr lang="de-DE" b="0" baseline="0" dirty="0" err="1" smtClean="0">
                <a:solidFill>
                  <a:srgbClr val="FF0000"/>
                </a:solidFill>
              </a:rPr>
              <a:t>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16 </a:t>
            </a:r>
            <a:r>
              <a:rPr lang="de-DE" b="0" baseline="0" dirty="0" err="1" smtClean="0">
                <a:solidFill>
                  <a:srgbClr val="FF0000"/>
                </a:solidFill>
              </a:rPr>
              <a:t>categories</a:t>
            </a:r>
            <a:r>
              <a:rPr lang="de-DE" b="0" baseline="0" dirty="0" smtClean="0">
                <a:solidFill>
                  <a:srgbClr val="FF0000"/>
                </a:solidFill>
              </a:rPr>
              <a:t>) – „</a:t>
            </a:r>
            <a:r>
              <a:rPr lang="de-DE" b="0" baseline="0" dirty="0" err="1" smtClean="0">
                <a:solidFill>
                  <a:srgbClr val="FF0000"/>
                </a:solidFill>
              </a:rPr>
              <a:t>full-width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patches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of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animal</a:t>
            </a:r>
            <a:r>
              <a:rPr lang="de-DE" b="0" baseline="0" dirty="0" smtClean="0">
                <a:solidFill>
                  <a:srgbClr val="FF0000"/>
                </a:solidFill>
              </a:rPr>
              <a:t> (</a:t>
            </a:r>
            <a:r>
              <a:rPr lang="de-DE" b="0" baseline="0" dirty="0" err="1" smtClean="0">
                <a:solidFill>
                  <a:srgbClr val="FF0000"/>
                </a:solidFill>
              </a:rPr>
              <a:t>skin</a:t>
            </a:r>
            <a:r>
              <a:rPr lang="de-DE" b="0" baseline="0" dirty="0" smtClean="0">
                <a:solidFill>
                  <a:srgbClr val="FF0000"/>
                </a:solidFill>
              </a:rPr>
              <a:t>, </a:t>
            </a:r>
            <a:r>
              <a:rPr lang="de-DE" b="0" baseline="0" dirty="0" err="1" smtClean="0">
                <a:solidFill>
                  <a:srgbClr val="FF0000"/>
                </a:solidFill>
              </a:rPr>
              <a:t>fur</a:t>
            </a:r>
            <a:r>
              <a:rPr lang="de-DE" b="0" baseline="0" dirty="0" smtClean="0">
                <a:solidFill>
                  <a:srgbClr val="FF0000"/>
                </a:solidFill>
              </a:rPr>
              <a:t>) </a:t>
            </a:r>
            <a:r>
              <a:rPr lang="de-DE" b="0" baseline="0" dirty="0" err="1" smtClean="0">
                <a:solidFill>
                  <a:srgbClr val="FF0000"/>
                </a:solidFill>
              </a:rPr>
              <a:t>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repeted</a:t>
            </a:r>
            <a:r>
              <a:rPr lang="de-DE" b="0" baseline="0" dirty="0" smtClean="0">
                <a:solidFill>
                  <a:srgbClr val="FF0000"/>
                </a:solidFill>
              </a:rPr>
              <a:t> man-</a:t>
            </a:r>
            <a:r>
              <a:rPr lang="de-DE" b="0" baseline="0" dirty="0" err="1" smtClean="0">
                <a:solidFill>
                  <a:srgbClr val="FF0000"/>
                </a:solidFill>
              </a:rPr>
              <a:t>mad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objects</a:t>
            </a:r>
            <a:r>
              <a:rPr lang="de-DE" b="0" baseline="0" dirty="0" smtClean="0">
                <a:solidFill>
                  <a:srgbClr val="FF0000"/>
                </a:solidFill>
              </a:rPr>
              <a:t>“ (e.g. </a:t>
            </a:r>
            <a:r>
              <a:rPr lang="de-DE" b="0" baseline="0" dirty="0" err="1" smtClean="0">
                <a:solidFill>
                  <a:srgbClr val="FF0000"/>
                </a:solidFill>
              </a:rPr>
              <a:t>Bottles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see</a:t>
            </a:r>
            <a:r>
              <a:rPr lang="de-DE" b="0" baseline="0" dirty="0" smtClean="0">
                <a:solidFill>
                  <a:srgbClr val="FF0000"/>
                </a:solidFill>
              </a:rPr>
              <a:t> top </a:t>
            </a:r>
            <a:r>
              <a:rPr lang="de-DE" b="0" baseline="0" dirty="0" err="1" smtClean="0">
                <a:solidFill>
                  <a:srgbClr val="FF0000"/>
                </a:solidFill>
              </a:rPr>
              <a:t>slides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endParaRPr lang="de-DE" b="0" baseline="0" dirty="0" smtClean="0">
              <a:solidFill>
                <a:srgbClr val="FF000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 smtClean="0"/>
              <a:t>CNNs </a:t>
            </a:r>
            <a:r>
              <a:rPr lang="de-DE" sz="1200" dirty="0" err="1" smtClean="0"/>
              <a:t>had</a:t>
            </a:r>
            <a:r>
              <a:rPr lang="de-DE" sz="1200" dirty="0" smtClean="0"/>
              <a:t> </a:t>
            </a:r>
            <a:r>
              <a:rPr lang="de-DE" sz="1200" dirty="0" err="1" smtClean="0"/>
              <a:t>problems</a:t>
            </a:r>
            <a:r>
              <a:rPr lang="de-DE" sz="1200" dirty="0" smtClean="0"/>
              <a:t>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shift</a:t>
            </a:r>
            <a:r>
              <a:rPr lang="de-DE" sz="1200" dirty="0" smtClean="0"/>
              <a:t> </a:t>
            </a:r>
            <a:r>
              <a:rPr lang="de-DE" sz="1200" dirty="0" err="1" smtClean="0"/>
              <a:t>from</a:t>
            </a:r>
            <a:r>
              <a:rPr lang="de-DE" sz="1200" dirty="0" smtClean="0"/>
              <a:t> </a:t>
            </a:r>
            <a:r>
              <a:rPr lang="de-DE" sz="1200" dirty="0" err="1" smtClean="0"/>
              <a:t>natural</a:t>
            </a:r>
            <a:r>
              <a:rPr lang="de-DE" sz="1200" dirty="0" smtClean="0"/>
              <a:t> </a:t>
            </a:r>
            <a:r>
              <a:rPr lang="de-DE" sz="1200" dirty="0" err="1" smtClean="0"/>
              <a:t>images</a:t>
            </a:r>
            <a:r>
              <a:rPr lang="de-DE" sz="1200" dirty="0" smtClean="0"/>
              <a:t> (</a:t>
            </a:r>
            <a:r>
              <a:rPr lang="de-DE" sz="1200" dirty="0" err="1" smtClean="0"/>
              <a:t>training</a:t>
            </a:r>
            <a:r>
              <a:rPr lang="de-DE" sz="1200" dirty="0" smtClean="0"/>
              <a:t> </a:t>
            </a:r>
            <a:r>
              <a:rPr lang="de-DE" sz="1200" dirty="0" err="1" smtClean="0"/>
              <a:t>data</a:t>
            </a:r>
            <a:r>
              <a:rPr lang="de-DE" sz="1200" dirty="0" smtClean="0"/>
              <a:t>)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sketches</a:t>
            </a:r>
            <a:r>
              <a:rPr lang="de-DE" sz="1200" dirty="0" smtClean="0"/>
              <a:t> (“</a:t>
            </a:r>
            <a:r>
              <a:rPr lang="de-DE" sz="1200" dirty="0" err="1" smtClean="0"/>
              <a:t>silhouette</a:t>
            </a:r>
            <a:r>
              <a:rPr lang="de-DE" sz="1200" dirty="0" smtClean="0"/>
              <a:t>“, “</a:t>
            </a:r>
            <a:r>
              <a:rPr lang="de-DE" sz="1200" dirty="0" err="1" smtClean="0"/>
              <a:t>object</a:t>
            </a:r>
            <a:r>
              <a:rPr lang="de-DE" sz="1200" dirty="0" smtClean="0"/>
              <a:t> </a:t>
            </a:r>
            <a:r>
              <a:rPr lang="de-DE" sz="1200" dirty="0" err="1" smtClean="0"/>
              <a:t>shape</a:t>
            </a:r>
            <a:r>
              <a:rPr lang="de-DE" sz="1200" dirty="0" smtClean="0"/>
              <a:t>“)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b="0" dirty="0" smtClean="0">
                <a:solidFill>
                  <a:srgbClr val="FF0000"/>
                </a:solidFill>
              </a:rPr>
              <a:t>CNNs </a:t>
            </a:r>
            <a:r>
              <a:rPr lang="de-DE" sz="1200" b="0" dirty="0" err="1" smtClean="0">
                <a:solidFill>
                  <a:srgbClr val="FF0000"/>
                </a:solidFill>
              </a:rPr>
              <a:t>use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texture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object</a:t>
            </a:r>
            <a:r>
              <a:rPr lang="de-DE" sz="1200" b="0" baseline="0" dirty="0" smtClean="0">
                <a:solidFill>
                  <a:srgbClr val="FF0000"/>
                </a:solidFill>
              </a:rPr>
              <a:t> </a:t>
            </a:r>
            <a:r>
              <a:rPr lang="de-DE" sz="1200" b="0" baseline="0" dirty="0" err="1" smtClean="0">
                <a:solidFill>
                  <a:srgbClr val="FF0000"/>
                </a:solidFill>
              </a:rPr>
              <a:t>classification</a:t>
            </a:r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endParaRPr lang="de-DE" b="0" dirty="0" smtClean="0">
              <a:solidFill>
                <a:srgbClr val="FF0000"/>
              </a:solidFill>
            </a:endParaRPr>
          </a:p>
          <a:p>
            <a:r>
              <a:rPr lang="de-DE" b="0" dirty="0" smtClean="0">
                <a:solidFill>
                  <a:srgbClr val="FF0000"/>
                </a:solidFill>
              </a:rPr>
              <a:t>(</a:t>
            </a:r>
            <a:r>
              <a:rPr lang="de-DE" b="0" i="1" dirty="0" err="1" smtClean="0">
                <a:solidFill>
                  <a:srgbClr val="FF0000"/>
                </a:solidFill>
              </a:rPr>
              <a:t>Figure</a:t>
            </a:r>
            <a:r>
              <a:rPr lang="de-DE" b="0" i="1" dirty="0" smtClean="0">
                <a:solidFill>
                  <a:srgbClr val="FF0000"/>
                </a:solidFill>
              </a:rPr>
              <a:t> 2 – </a:t>
            </a:r>
            <a:r>
              <a:rPr lang="de-DE" b="0" i="1" dirty="0" err="1" smtClean="0">
                <a:solidFill>
                  <a:srgbClr val="FF0000"/>
                </a:solidFill>
              </a:rPr>
              <a:t>and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kind</a:t>
            </a:r>
            <a:r>
              <a:rPr lang="de-DE" b="0" i="1" dirty="0" smtClean="0">
                <a:solidFill>
                  <a:srgbClr val="FF0000"/>
                </a:solidFill>
              </a:rPr>
              <a:t> </a:t>
            </a:r>
            <a:r>
              <a:rPr lang="de-DE" b="0" i="1" dirty="0" err="1" smtClean="0">
                <a:solidFill>
                  <a:srgbClr val="FF0000"/>
                </a:solidFill>
              </a:rPr>
              <a:t>of</a:t>
            </a:r>
            <a:r>
              <a:rPr lang="de-DE" b="0" i="1" dirty="0" smtClean="0">
                <a:solidFill>
                  <a:srgbClr val="FF0000"/>
                </a:solidFill>
              </a:rPr>
              <a:t> 1)</a:t>
            </a:r>
            <a:endParaRPr lang="de-DE" b="0" i="1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9178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1747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err="1" smtClean="0">
                <a:solidFill>
                  <a:srgbClr val="FF0000"/>
                </a:solidFill>
              </a:rPr>
              <a:t>Similar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results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for</a:t>
            </a:r>
            <a:r>
              <a:rPr lang="de-DE" b="0" dirty="0" smtClean="0">
                <a:solidFill>
                  <a:srgbClr val="FF0000"/>
                </a:solidFill>
              </a:rPr>
              <a:t>:</a:t>
            </a:r>
            <a:br>
              <a:rPr lang="de-DE" b="0" dirty="0" smtClean="0">
                <a:solidFill>
                  <a:srgbClr val="FF0000"/>
                </a:solidFill>
              </a:rPr>
            </a:br>
            <a:r>
              <a:rPr lang="de-DE" b="0" dirty="0" smtClean="0">
                <a:solidFill>
                  <a:srgbClr val="FF0000"/>
                </a:solidFill>
              </a:rPr>
              <a:t>-</a:t>
            </a:r>
            <a:r>
              <a:rPr lang="de-DE" b="0" baseline="0" dirty="0" smtClean="0">
                <a:solidFill>
                  <a:srgbClr val="FF0000"/>
                </a:solidFill>
              </a:rPr>
              <a:t> ResNet-152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- DenseNet-121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Squeezenet1_1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baseline="0" dirty="0" err="1" smtClean="0">
                <a:solidFill>
                  <a:srgbClr val="FF0000"/>
                </a:solidFill>
              </a:rPr>
              <a:t>Missing</a:t>
            </a:r>
            <a:r>
              <a:rPr lang="de-DE" b="0" baseline="0" dirty="0" smtClean="0">
                <a:solidFill>
                  <a:srgbClr val="FF0000"/>
                </a:solidFill>
              </a:rPr>
              <a:t> legend/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explenation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github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4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3991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err="1" smtClean="0">
                <a:solidFill>
                  <a:srgbClr val="FF0000"/>
                </a:solidFill>
              </a:rPr>
              <a:t>Similar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results</a:t>
            </a:r>
            <a:r>
              <a:rPr lang="de-DE" b="0" dirty="0" smtClean="0">
                <a:solidFill>
                  <a:srgbClr val="FF0000"/>
                </a:solidFill>
              </a:rPr>
              <a:t> </a:t>
            </a:r>
            <a:r>
              <a:rPr lang="de-DE" b="0" dirty="0" err="1" smtClean="0">
                <a:solidFill>
                  <a:srgbClr val="FF0000"/>
                </a:solidFill>
              </a:rPr>
              <a:t>for</a:t>
            </a:r>
            <a:r>
              <a:rPr lang="de-DE" b="0" dirty="0" smtClean="0">
                <a:solidFill>
                  <a:srgbClr val="FF0000"/>
                </a:solidFill>
              </a:rPr>
              <a:t>:</a:t>
            </a:r>
            <a:br>
              <a:rPr lang="de-DE" b="0" dirty="0" smtClean="0">
                <a:solidFill>
                  <a:srgbClr val="FF0000"/>
                </a:solidFill>
              </a:rPr>
            </a:br>
            <a:r>
              <a:rPr lang="de-DE" b="0" dirty="0" smtClean="0">
                <a:solidFill>
                  <a:srgbClr val="FF0000"/>
                </a:solidFill>
              </a:rPr>
              <a:t>-</a:t>
            </a:r>
            <a:r>
              <a:rPr lang="de-DE" b="0" baseline="0" dirty="0" smtClean="0">
                <a:solidFill>
                  <a:srgbClr val="FF0000"/>
                </a:solidFill>
              </a:rPr>
              <a:t> ResNet-152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- DenseNet-121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Squeezenet1_1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baseline="0" dirty="0" err="1" smtClean="0">
                <a:solidFill>
                  <a:srgbClr val="FF0000"/>
                </a:solidFill>
              </a:rPr>
              <a:t>Missing</a:t>
            </a:r>
            <a:r>
              <a:rPr lang="de-DE" b="0" baseline="0" dirty="0" smtClean="0">
                <a:solidFill>
                  <a:srgbClr val="FF0000"/>
                </a:solidFill>
              </a:rPr>
              <a:t> legend/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explenation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github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4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8974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Goal: </a:t>
            </a:r>
            <a:r>
              <a:rPr lang="de-DE" dirty="0" err="1" smtClean="0"/>
              <a:t>Induce</a:t>
            </a:r>
            <a:r>
              <a:rPr lang="de-DE" dirty="0" smtClean="0"/>
              <a:t>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bias</a:t>
            </a:r>
            <a:r>
              <a:rPr lang="de-DE" baseline="0" dirty="0" smtClean="0"/>
              <a:t>? (like human) </a:t>
            </a:r>
            <a:r>
              <a:rPr lang="de-DE" baseline="0" dirty="0" err="1" smtClean="0"/>
              <a:t>Treat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nuisance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factor</a:t>
            </a: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(Overall </a:t>
            </a:r>
            <a:r>
              <a:rPr lang="de-DE" b="0" dirty="0" err="1" smtClean="0"/>
              <a:t>parameters</a:t>
            </a:r>
            <a:r>
              <a:rPr lang="de-DE" b="0" dirty="0" smtClean="0"/>
              <a:t>: </a:t>
            </a:r>
            <a:r>
              <a:rPr lang="de-DE" b="0" i="1" dirty="0" err="1" smtClean="0"/>
              <a:t>Architectural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changes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use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i="1" baseline="0" dirty="0" err="1" smtClean="0"/>
              <a:t>loss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function</a:t>
            </a:r>
            <a:r>
              <a:rPr lang="de-DE" b="0" baseline="0" dirty="0" smtClean="0"/>
              <a:t>, </a:t>
            </a:r>
            <a:r>
              <a:rPr lang="de-DE" b="0" i="1" baseline="0" dirty="0" err="1" smtClean="0"/>
              <a:t>database</a:t>
            </a:r>
            <a:r>
              <a:rPr lang="de-DE" b="0" i="1" baseline="0" dirty="0" smtClean="0"/>
              <a:t> </a:t>
            </a:r>
            <a:r>
              <a:rPr lang="de-DE" b="0" i="1" baseline="0" dirty="0" err="1" smtClean="0"/>
              <a:t>selection</a:t>
            </a:r>
            <a:r>
              <a:rPr lang="de-DE" b="0" dirty="0" smtClean="0"/>
              <a:t>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Hidden </a:t>
            </a:r>
            <a:r>
              <a:rPr lang="de-DE" b="1" dirty="0" err="1" smtClean="0"/>
              <a:t>Assumption</a:t>
            </a:r>
            <a:r>
              <a:rPr lang="de-DE" b="1" dirty="0" smtClean="0"/>
              <a:t>:</a:t>
            </a:r>
            <a:r>
              <a:rPr lang="de-DE" b="1" baseline="0" dirty="0" smtClean="0"/>
              <a:t> </a:t>
            </a:r>
            <a:r>
              <a:rPr lang="de-DE" b="0" dirty="0" err="1" smtClean="0"/>
              <a:t>Texture</a:t>
            </a:r>
            <a:r>
              <a:rPr lang="de-DE" b="0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The </a:t>
            </a:r>
            <a:r>
              <a:rPr lang="de-DE" b="0" dirty="0" err="1" smtClean="0"/>
              <a:t>database</a:t>
            </a:r>
            <a:r>
              <a:rPr lang="de-DE" b="0" dirty="0" smtClean="0"/>
              <a:t> </a:t>
            </a:r>
            <a:r>
              <a:rPr lang="de-DE" b="1" dirty="0" err="1" smtClean="0"/>
              <a:t>allowed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</a:t>
            </a:r>
            <a:r>
              <a:rPr lang="de-DE" b="0" dirty="0" err="1" smtClean="0"/>
              <a:t>use</a:t>
            </a:r>
            <a:r>
              <a:rPr lang="de-DE" b="0" dirty="0" smtClean="0"/>
              <a:t> </a:t>
            </a:r>
            <a:r>
              <a:rPr lang="de-DE" b="0" dirty="0" err="1" smtClean="0"/>
              <a:t>this</a:t>
            </a:r>
            <a:r>
              <a:rPr lang="de-DE" b="0" dirty="0" smtClean="0"/>
              <a:t> </a:t>
            </a:r>
            <a:r>
              <a:rPr lang="de-DE" b="0" dirty="0" err="1" smtClean="0"/>
              <a:t>texture-shortcut</a:t>
            </a:r>
            <a:r>
              <a:rPr lang="de-DE" b="0" dirty="0" smtClean="0"/>
              <a:t> (in </a:t>
            </a:r>
            <a:r>
              <a:rPr lang="de-DE" b="0" dirty="0" err="1" smtClean="0"/>
              <a:t>both</a:t>
            </a:r>
            <a:r>
              <a:rPr lang="de-DE" b="0" dirty="0" smtClean="0"/>
              <a:t> </a:t>
            </a:r>
            <a:r>
              <a:rPr lang="de-DE" b="0" dirty="0" err="1" smtClean="0"/>
              <a:t>training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</a:t>
            </a:r>
            <a:r>
              <a:rPr lang="de-DE" b="0" dirty="0" err="1" smtClean="0"/>
              <a:t>texting</a:t>
            </a:r>
            <a:r>
              <a:rPr lang="de-DE" b="0" dirty="0" smtClean="0"/>
              <a:t> </a:t>
            </a:r>
            <a:r>
              <a:rPr lang="de-DE" b="0" dirty="0" err="1" smtClean="0"/>
              <a:t>database</a:t>
            </a:r>
            <a:r>
              <a:rPr lang="de-DE" b="0" dirty="0" smtClean="0"/>
              <a:t>!!)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3792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65708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AdaIN</a:t>
            </a:r>
            <a:r>
              <a:rPr lang="de-DE" b="0" baseline="0" dirty="0" smtClean="0">
                <a:sym typeface="Wingdings" panose="05000000000000000000" pitchFamily="2" charset="2"/>
              </a:rPr>
              <a:t> – Adaptive Instance </a:t>
            </a:r>
            <a:r>
              <a:rPr lang="de-DE" b="0" baseline="0" dirty="0" err="1" smtClean="0">
                <a:sym typeface="Wingdings" panose="05000000000000000000" pitchFamily="2" charset="2"/>
              </a:rPr>
              <a:t>Normalization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layer</a:t>
            </a:r>
            <a:r>
              <a:rPr lang="de-DE" b="0" baseline="0" dirty="0" smtClean="0">
                <a:sym typeface="Wingdings" panose="05000000000000000000" pitchFamily="2" charset="2"/>
              </a:rPr>
              <a:t> – „</a:t>
            </a:r>
            <a:r>
              <a:rPr lang="de-DE" b="0" baseline="0" dirty="0" err="1" smtClean="0">
                <a:sym typeface="Wingdings" panose="05000000000000000000" pitchFamily="2" charset="2"/>
              </a:rPr>
              <a:t>arbitrary</a:t>
            </a:r>
            <a:r>
              <a:rPr lang="de-DE" b="0" baseline="0" dirty="0" smtClean="0">
                <a:sym typeface="Wingdings" panose="05000000000000000000" pitchFamily="2" charset="2"/>
              </a:rPr>
              <a:t> style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in real-time“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err="1" smtClean="0">
                <a:sym typeface="Wingdings" panose="05000000000000000000" pitchFamily="2" charset="2"/>
              </a:rPr>
              <a:t>Why</a:t>
            </a:r>
            <a:r>
              <a:rPr lang="de-DE" b="0" baseline="0" dirty="0" smtClean="0">
                <a:sym typeface="Wingdings" panose="05000000000000000000" pitchFamily="2" charset="2"/>
              </a:rPr>
              <a:t> not </a:t>
            </a: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stlye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? 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use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stylization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techniques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Huang&amp;Belongie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training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testing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Gatys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method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slower</a:t>
            </a:r>
            <a:r>
              <a:rPr lang="de-DE" b="0" baseline="0" dirty="0" smtClean="0">
                <a:sym typeface="Wingdings" panose="05000000000000000000" pitchFamily="2" charset="2"/>
              </a:rPr>
              <a:t> (iterative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optimization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process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(Code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create</a:t>
            </a:r>
            <a:r>
              <a:rPr lang="de-DE" b="0" baseline="0" dirty="0" smtClean="0">
                <a:sym typeface="Wingdings" panose="05000000000000000000" pitchFamily="2" charset="2"/>
              </a:rPr>
              <a:t>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avaliable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github</a:t>
            </a:r>
            <a:r>
              <a:rPr lang="de-DE" b="0" baseline="0" dirty="0" smtClean="0">
                <a:sym typeface="Wingdings" panose="05000000000000000000" pitchFamily="2" charset="2"/>
              </a:rPr>
              <a:t>.)</a:t>
            </a:r>
            <a:endParaRPr lang="de-DE" b="1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122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 err="1" smtClean="0"/>
              <a:t>Replace</a:t>
            </a:r>
            <a:r>
              <a:rPr lang="de-DE" sz="1200" b="0" dirty="0" smtClean="0"/>
              <a:t> IN-image </a:t>
            </a:r>
            <a:r>
              <a:rPr lang="de-DE" sz="1200" b="0" dirty="0" err="1" smtClean="0"/>
              <a:t>with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exactl</a:t>
            </a:r>
            <a:r>
              <a:rPr lang="de-DE" sz="1200" b="0" dirty="0" smtClean="0"/>
              <a:t> ONE </a:t>
            </a:r>
            <a:r>
              <a:rPr lang="de-DE" sz="1200" b="0" dirty="0" err="1" smtClean="0"/>
              <a:t>random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stylized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image</a:t>
            </a: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(Style </a:t>
            </a:r>
            <a:r>
              <a:rPr lang="de-DE" sz="1200" dirty="0" err="1" smtClean="0"/>
              <a:t>transfer</a:t>
            </a:r>
            <a:r>
              <a:rPr lang="de-DE" sz="1200" dirty="0" smtClean="0"/>
              <a:t> – Huang &amp; </a:t>
            </a:r>
            <a:r>
              <a:rPr lang="de-DE" sz="1200" dirty="0" err="1" smtClean="0"/>
              <a:t>Belongie</a:t>
            </a:r>
            <a:r>
              <a:rPr lang="de-DE" sz="1200" dirty="0" smtClean="0"/>
              <a:t>, 2017</a:t>
            </a:r>
            <a:r>
              <a:rPr lang="de-DE" sz="1200" baseline="0" dirty="0" smtClean="0"/>
              <a:t> – (</a:t>
            </a:r>
            <a:r>
              <a:rPr lang="de-DE" sz="1200" b="1" dirty="0" err="1" smtClean="0"/>
              <a:t>AdaIN</a:t>
            </a:r>
            <a:r>
              <a:rPr lang="de-DE" sz="1200" dirty="0" smtClean="0"/>
              <a:t>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</a:t>
            </a:r>
            <a:r>
              <a:rPr lang="de-DE" b="0" dirty="0" err="1" smtClean="0"/>
              <a:t>Painter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Numbers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set</a:t>
            </a:r>
            <a:r>
              <a:rPr lang="de-DE" b="0" baseline="0" dirty="0" smtClean="0"/>
              <a:t> = </a:t>
            </a:r>
            <a:r>
              <a:rPr lang="de-DE" sz="1200" dirty="0" smtClean="0"/>
              <a:t>79.434 </a:t>
            </a:r>
            <a:r>
              <a:rPr lang="de-DE" sz="1200" dirty="0" err="1" smtClean="0"/>
              <a:t>paintings</a:t>
            </a:r>
            <a:endParaRPr lang="de-DE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3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9735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 err="1" smtClean="0"/>
              <a:t>Replace</a:t>
            </a:r>
            <a:r>
              <a:rPr lang="de-DE" sz="1200" b="0" dirty="0" smtClean="0"/>
              <a:t> IN-image </a:t>
            </a:r>
            <a:r>
              <a:rPr lang="de-DE" sz="1200" b="0" dirty="0" err="1" smtClean="0"/>
              <a:t>with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exactl</a:t>
            </a:r>
            <a:r>
              <a:rPr lang="de-DE" sz="1200" b="0" dirty="0" smtClean="0"/>
              <a:t> ONE </a:t>
            </a:r>
            <a:r>
              <a:rPr lang="de-DE" sz="1200" b="0" dirty="0" err="1" smtClean="0"/>
              <a:t>random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stylized</a:t>
            </a:r>
            <a:r>
              <a:rPr lang="de-DE" sz="1200" b="0" dirty="0" smtClean="0"/>
              <a:t> </a:t>
            </a:r>
            <a:r>
              <a:rPr lang="de-DE" sz="1200" b="0" dirty="0" err="1" smtClean="0"/>
              <a:t>image</a:t>
            </a: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(Style </a:t>
            </a:r>
            <a:r>
              <a:rPr lang="de-DE" sz="1200" dirty="0" err="1" smtClean="0"/>
              <a:t>transfer</a:t>
            </a:r>
            <a:r>
              <a:rPr lang="de-DE" sz="1200" dirty="0" smtClean="0"/>
              <a:t> – Huang &amp; </a:t>
            </a:r>
            <a:r>
              <a:rPr lang="de-DE" sz="1200" dirty="0" err="1" smtClean="0"/>
              <a:t>Belongie</a:t>
            </a:r>
            <a:r>
              <a:rPr lang="de-DE" sz="1200" dirty="0" smtClean="0"/>
              <a:t>, 2017</a:t>
            </a:r>
            <a:r>
              <a:rPr lang="de-DE" sz="1200" baseline="0" dirty="0" smtClean="0"/>
              <a:t> – (</a:t>
            </a:r>
            <a:r>
              <a:rPr lang="de-DE" sz="1200" b="1" dirty="0" err="1" smtClean="0"/>
              <a:t>AdaIN</a:t>
            </a:r>
            <a:r>
              <a:rPr lang="de-DE" sz="1200" dirty="0" smtClean="0"/>
              <a:t>)</a:t>
            </a: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(</a:t>
            </a:r>
            <a:r>
              <a:rPr lang="de-DE" b="0" dirty="0" err="1" smtClean="0"/>
              <a:t>Painter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Numbers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set</a:t>
            </a:r>
            <a:r>
              <a:rPr lang="de-DE" b="0" baseline="0" dirty="0" smtClean="0"/>
              <a:t> = </a:t>
            </a:r>
            <a:r>
              <a:rPr lang="de-DE" sz="1200" dirty="0" smtClean="0"/>
              <a:t>79.434 </a:t>
            </a:r>
            <a:r>
              <a:rPr lang="de-DE" sz="1200" dirty="0" err="1" smtClean="0"/>
              <a:t>paintings</a:t>
            </a:r>
            <a:endParaRPr lang="de-DE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3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83402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SIN </a:t>
            </a:r>
            <a:r>
              <a:rPr lang="de-DE" b="0" dirty="0" err="1" smtClean="0">
                <a:sym typeface="Wingdings" panose="05000000000000000000" pitchFamily="2" charset="2"/>
              </a:rPr>
              <a:t>is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harder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than</a:t>
            </a:r>
            <a:r>
              <a:rPr lang="de-DE" b="0" dirty="0" smtClean="0">
                <a:sym typeface="Wingdings" panose="05000000000000000000" pitchFamily="2" charset="2"/>
              </a:rPr>
              <a:t> on</a:t>
            </a:r>
            <a:r>
              <a:rPr lang="de-DE" b="0" baseline="0" dirty="0" smtClean="0">
                <a:sym typeface="Wingdings" panose="05000000000000000000" pitchFamily="2" charset="2"/>
              </a:rPr>
              <a:t> 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6054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 Learning on IN </a:t>
            </a:r>
            <a:r>
              <a:rPr lang="de-DE" b="0" dirty="0" err="1" smtClean="0">
                <a:sym typeface="Wingdings" panose="05000000000000000000" pitchFamily="2" charset="2"/>
              </a:rPr>
              <a:t>poorly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SIN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1049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dirty="0" smtClean="0">
                <a:sym typeface="Wingdings" panose="05000000000000000000" pitchFamily="2" charset="2"/>
              </a:rPr>
              <a:t>Learning on SIN </a:t>
            </a:r>
            <a:r>
              <a:rPr lang="de-DE" b="0" dirty="0" err="1" smtClean="0">
                <a:sym typeface="Wingdings" panose="05000000000000000000" pitchFamily="2" charset="2"/>
              </a:rPr>
              <a:t>generalizes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well</a:t>
            </a:r>
            <a:r>
              <a:rPr lang="de-DE" b="0" dirty="0" smtClean="0">
                <a:sym typeface="Wingdings" panose="05000000000000000000" pitchFamily="2" charset="2"/>
              </a:rPr>
              <a:t> </a:t>
            </a:r>
            <a:r>
              <a:rPr lang="de-DE" b="0" dirty="0" err="1" smtClean="0">
                <a:sym typeface="Wingdings" panose="05000000000000000000" pitchFamily="2" charset="2"/>
              </a:rPr>
              <a:t>to</a:t>
            </a:r>
            <a:r>
              <a:rPr lang="de-DE" b="0" dirty="0" smtClean="0">
                <a:sym typeface="Wingdings" panose="05000000000000000000" pitchFamily="2" charset="2"/>
              </a:rPr>
              <a:t> IN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Further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effectiveness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SIN:</a:t>
            </a:r>
            <a:br>
              <a:rPr lang="de-DE" b="0" baseline="0" dirty="0" smtClean="0">
                <a:sym typeface="Wingdings" panose="05000000000000000000" pitchFamily="2" charset="2"/>
              </a:rPr>
            </a:br>
            <a:r>
              <a:rPr lang="de-DE" b="0" baseline="0" dirty="0" smtClean="0">
                <a:sym typeface="Wingdings" panose="05000000000000000000" pitchFamily="2" charset="2"/>
              </a:rPr>
              <a:t>- </a:t>
            </a:r>
            <a:r>
              <a:rPr lang="de-DE" b="0" baseline="0" dirty="0" err="1" smtClean="0">
                <a:sym typeface="Wingdings" panose="05000000000000000000" pitchFamily="2" charset="2"/>
              </a:rPr>
              <a:t>BadNets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performance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dropped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from</a:t>
            </a:r>
            <a:r>
              <a:rPr lang="de-DE" b="0" baseline="0" dirty="0" smtClean="0">
                <a:sym typeface="Wingdings" panose="05000000000000000000" pitchFamily="2" charset="2"/>
              </a:rPr>
              <a:t> 70% (IN) </a:t>
            </a:r>
            <a:r>
              <a:rPr lang="de-DE" b="0" baseline="0" dirty="0" err="1" smtClean="0">
                <a:sym typeface="Wingdings" panose="05000000000000000000" pitchFamily="2" charset="2"/>
              </a:rPr>
              <a:t>to</a:t>
            </a:r>
            <a:r>
              <a:rPr lang="de-DE" b="0" baseline="0" dirty="0" smtClean="0">
                <a:sym typeface="Wingdings" panose="05000000000000000000" pitchFamily="2" charset="2"/>
              </a:rPr>
              <a:t> 10% (SIN) [ResNet-50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limited </a:t>
            </a:r>
            <a:r>
              <a:rPr lang="de-DE" b="0" baseline="0" dirty="0" err="1" smtClean="0">
                <a:sym typeface="Wingdings" panose="05000000000000000000" pitchFamily="2" charset="2"/>
              </a:rPr>
              <a:t>receptive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field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Brendel&amp;Bethge</a:t>
            </a:r>
            <a:r>
              <a:rPr lang="de-DE" b="0" baseline="0" dirty="0" smtClean="0">
                <a:sym typeface="Wingdings" panose="05000000000000000000" pitchFamily="2" charset="2"/>
              </a:rPr>
              <a:t> 2019]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(= </a:t>
            </a:r>
            <a:r>
              <a:rPr lang="de-DE" b="0" i="1" baseline="0" dirty="0" smtClean="0">
                <a:sym typeface="Wingdings" panose="05000000000000000000" pitchFamily="2" charset="2"/>
              </a:rPr>
              <a:t>Table 1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366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832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OLD </a:t>
            </a:r>
            <a:r>
              <a:rPr lang="de-DE" b="0" baseline="0" dirty="0" err="1" smtClean="0">
                <a:solidFill>
                  <a:srgbClr val="FF0000"/>
                </a:solidFill>
              </a:rPr>
              <a:t>statistic</a:t>
            </a:r>
            <a:r>
              <a:rPr lang="de-DE" b="0" baseline="0" dirty="0" smtClean="0">
                <a:solidFill>
                  <a:srgbClr val="FF0000"/>
                </a:solidFill>
              </a:rPr>
              <a:t> – IMAGE NET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15578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explicitly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said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paper</a:t>
            </a:r>
            <a:r>
              <a:rPr lang="de-DE" b="0" baseline="0" dirty="0" smtClean="0">
                <a:solidFill>
                  <a:srgbClr val="FF0000"/>
                </a:solidFill>
              </a:rPr>
              <a:t> but:</a:t>
            </a:r>
            <a:br>
              <a:rPr lang="de-DE" b="0" baseline="0" dirty="0" smtClean="0">
                <a:solidFill>
                  <a:srgbClr val="FF0000"/>
                </a:solidFill>
              </a:rPr>
            </a:br>
            <a:r>
              <a:rPr lang="de-DE" b="0" baseline="0" dirty="0" smtClean="0">
                <a:solidFill>
                  <a:srgbClr val="FF0000"/>
                </a:solidFill>
              </a:rPr>
              <a:t>- Note </a:t>
            </a:r>
            <a:r>
              <a:rPr lang="de-DE" b="0" baseline="0" dirty="0" err="1" smtClean="0">
                <a:solidFill>
                  <a:srgbClr val="FF0000"/>
                </a:solidFill>
              </a:rPr>
              <a:t>that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on SIN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evaluation</a:t>
            </a:r>
            <a:r>
              <a:rPr lang="de-DE" b="0" baseline="0" dirty="0" smtClean="0">
                <a:solidFill>
                  <a:srgbClr val="FF0000"/>
                </a:solidFill>
              </a:rPr>
              <a:t> on </a:t>
            </a:r>
            <a:r>
              <a:rPr lang="de-DE" b="0" baseline="0" dirty="0" err="1" smtClean="0">
                <a:solidFill>
                  <a:srgbClr val="FF0000"/>
                </a:solidFill>
              </a:rPr>
              <a:t>texture-cue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conflict</a:t>
            </a:r>
            <a:r>
              <a:rPr lang="de-DE" b="0" baseline="0" dirty="0" smtClean="0">
                <a:solidFill>
                  <a:srgbClr val="FF0000"/>
                </a:solidFill>
              </a:rPr>
              <a:t> ONLY </a:t>
            </a:r>
            <a:r>
              <a:rPr lang="de-DE" b="0" baseline="0" dirty="0" err="1" smtClean="0">
                <a:solidFill>
                  <a:srgbClr val="FF0000"/>
                </a:solidFill>
              </a:rPr>
              <a:t>can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done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by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the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shape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olidFill>
                  <a:srgbClr val="FF0000"/>
                </a:solidFill>
              </a:rPr>
              <a:t>Similar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results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for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AlexNet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and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smtClean="0">
                <a:solidFill>
                  <a:srgbClr val="FF0000"/>
                </a:solidFill>
              </a:rPr>
              <a:t>VGG-16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err="1" smtClean="0">
                <a:solidFill>
                  <a:srgbClr val="FF0000"/>
                </a:solidFill>
              </a:rPr>
              <a:t>No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data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for</a:t>
            </a:r>
            <a:r>
              <a:rPr lang="de-DE" b="1" baseline="0" dirty="0" smtClean="0">
                <a:solidFill>
                  <a:srgbClr val="FF0000"/>
                </a:solidFill>
              </a:rPr>
              <a:t> </a:t>
            </a:r>
            <a:r>
              <a:rPr lang="de-DE" b="1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since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network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training</a:t>
            </a:r>
            <a:r>
              <a:rPr lang="de-DE" b="0" baseline="0" dirty="0" smtClean="0">
                <a:solidFill>
                  <a:srgbClr val="FF0000"/>
                </a:solidFill>
              </a:rPr>
              <a:t> was </a:t>
            </a:r>
            <a:r>
              <a:rPr lang="de-DE" b="0" baseline="0" dirty="0" err="1" smtClean="0">
                <a:solidFill>
                  <a:srgbClr val="FF0000"/>
                </a:solidFill>
              </a:rPr>
              <a:t>performed</a:t>
            </a:r>
            <a:r>
              <a:rPr lang="de-DE" b="0" baseline="0" dirty="0" smtClean="0">
                <a:solidFill>
                  <a:srgbClr val="FF0000"/>
                </a:solidFill>
              </a:rPr>
              <a:t> in </a:t>
            </a:r>
            <a:r>
              <a:rPr lang="de-DE" b="0" baseline="0" dirty="0" err="1" smtClean="0">
                <a:solidFill>
                  <a:srgbClr val="FF0000"/>
                </a:solidFill>
              </a:rPr>
              <a:t>PyTorch</a:t>
            </a:r>
            <a:r>
              <a:rPr lang="de-DE" b="0" baseline="0" dirty="0" smtClean="0">
                <a:solidFill>
                  <a:srgbClr val="FF0000"/>
                </a:solidFill>
              </a:rPr>
              <a:t> – </a:t>
            </a:r>
            <a:r>
              <a:rPr lang="de-DE" b="0" baseline="0" dirty="0" err="1" smtClean="0">
                <a:solidFill>
                  <a:srgbClr val="FF0000"/>
                </a:solidFill>
              </a:rPr>
              <a:t>which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does</a:t>
            </a:r>
            <a:r>
              <a:rPr lang="de-DE" b="0" baseline="0" dirty="0" smtClean="0">
                <a:solidFill>
                  <a:srgbClr val="FF0000"/>
                </a:solidFill>
              </a:rPr>
              <a:t> not </a:t>
            </a:r>
            <a:r>
              <a:rPr lang="de-DE" b="0" baseline="0" dirty="0" err="1" smtClean="0">
                <a:solidFill>
                  <a:srgbClr val="FF0000"/>
                </a:solidFill>
              </a:rPr>
              <a:t>provide</a:t>
            </a:r>
            <a:r>
              <a:rPr lang="de-DE" b="0" baseline="0" dirty="0" smtClean="0">
                <a:solidFill>
                  <a:srgbClr val="FF0000"/>
                </a:solidFill>
              </a:rPr>
              <a:t> a </a:t>
            </a:r>
            <a:r>
              <a:rPr lang="de-DE" b="0" baseline="0" dirty="0" err="1" smtClean="0">
                <a:solidFill>
                  <a:srgbClr val="FF0000"/>
                </a:solidFill>
              </a:rPr>
              <a:t>GoogLeNet</a:t>
            </a:r>
            <a:r>
              <a:rPr lang="de-DE" b="0" baseline="0" dirty="0" smtClean="0">
                <a:solidFill>
                  <a:srgbClr val="FF0000"/>
                </a:solidFill>
              </a:rPr>
              <a:t> </a:t>
            </a:r>
            <a:r>
              <a:rPr lang="de-DE" b="0" baseline="0" dirty="0" err="1" smtClean="0">
                <a:solidFill>
                  <a:srgbClr val="FF0000"/>
                </a:solidFill>
              </a:rPr>
              <a:t>architecture</a:t>
            </a: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olidFill>
                  <a:srgbClr val="FF0000"/>
                </a:solidFill>
              </a:rPr>
              <a:t>(</a:t>
            </a:r>
            <a:r>
              <a:rPr lang="de-DE" b="0" i="1" baseline="0" dirty="0" err="1" smtClean="0">
                <a:solidFill>
                  <a:srgbClr val="FF0000"/>
                </a:solidFill>
              </a:rPr>
              <a:t>Figure</a:t>
            </a:r>
            <a:r>
              <a:rPr lang="de-DE" b="0" i="1" baseline="0" dirty="0" smtClean="0">
                <a:solidFill>
                  <a:srgbClr val="FF0000"/>
                </a:solidFill>
              </a:rPr>
              <a:t> 5</a:t>
            </a:r>
            <a:r>
              <a:rPr lang="de-DE" b="0" baseline="0" dirty="0" smtClean="0">
                <a:solidFill>
                  <a:srgbClr val="FF0000"/>
                </a:solidFill>
              </a:rPr>
              <a:t>)</a:t>
            </a: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4955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56494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7728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696978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Pascal VOC</a:t>
            </a:r>
            <a:r>
              <a:rPr lang="de-DE" dirty="0" smtClean="0"/>
              <a:t>: </a:t>
            </a:r>
            <a:r>
              <a:rPr lang="de-DE" dirty="0" err="1" smtClean="0"/>
              <a:t>standardised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="1" baseline="0" dirty="0" err="1" smtClean="0"/>
              <a:t>object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recognition</a:t>
            </a:r>
            <a:r>
              <a:rPr lang="de-DE" b="0" baseline="0" dirty="0" smtClean="0"/>
              <a:t> („Visual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Classes</a:t>
            </a:r>
            <a:r>
              <a:rPr lang="de-DE" b="0" baseline="0" dirty="0" smtClean="0"/>
              <a:t> Challenge“)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mAP50 = </a:t>
            </a:r>
            <a:r>
              <a:rPr lang="de-DE" b="1" baseline="0" dirty="0" err="1" smtClean="0"/>
              <a:t>mean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average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precision</a:t>
            </a:r>
            <a:r>
              <a:rPr lang="de-DE" b="0" baseline="0" dirty="0" smtClean="0"/>
              <a:t> (True positive/ all positives)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</a:t>
            </a:r>
            <a:r>
              <a:rPr lang="de-DE" b="0" baseline="0" dirty="0" err="1" smtClean="0"/>
              <a:t>IoU</a:t>
            </a:r>
            <a:r>
              <a:rPr lang="de-DE" b="0" baseline="0" dirty="0" smtClean="0"/>
              <a:t> = </a:t>
            </a:r>
            <a:r>
              <a:rPr lang="de-DE" b="1" baseline="0" dirty="0" err="1" smtClean="0"/>
              <a:t>Intersection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over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union</a:t>
            </a:r>
            <a:r>
              <a:rPr lang="de-DE" b="0" baseline="0" dirty="0" smtClean="0"/>
              <a:t> – </a:t>
            </a:r>
            <a:r>
              <a:rPr lang="de-DE" b="0" baseline="0" dirty="0" err="1" smtClean="0"/>
              <a:t>how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much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predicted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ground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thruth</a:t>
            </a:r>
            <a:r>
              <a:rPr lang="de-DE" b="0" baseline="0" dirty="0" smtClean="0"/>
              <a:t> (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 [</a:t>
            </a:r>
            <a:r>
              <a:rPr lang="de-DE" b="0" baseline="0" dirty="0" err="1" smtClean="0"/>
              <a:t>area</a:t>
            </a:r>
            <a:r>
              <a:rPr lang="de-DE" b="0" baseline="0" dirty="0" smtClean="0"/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50 = PASCAL VOC </a:t>
            </a:r>
            <a:r>
              <a:rPr lang="de-DE" b="0" baseline="0" dirty="0" err="1" smtClean="0"/>
              <a:t>threshold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have</a:t>
            </a:r>
            <a:r>
              <a:rPr lang="de-DE" b="0" baseline="0" dirty="0" smtClean="0"/>
              <a:t> a positive </a:t>
            </a:r>
            <a:r>
              <a:rPr lang="de-DE" b="0" baseline="0" dirty="0" err="1" smtClean="0"/>
              <a:t>prediction</a:t>
            </a:r>
            <a:r>
              <a:rPr lang="de-DE" b="0" baseline="0" dirty="0" smtClean="0"/>
              <a:t> (at least 50%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computed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overlaps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with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real </a:t>
            </a:r>
            <a:r>
              <a:rPr lang="de-DE" b="0" baseline="0" dirty="0" err="1" smtClean="0"/>
              <a:t>boundary</a:t>
            </a:r>
            <a:r>
              <a:rPr lang="de-DE" b="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9571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MS COCO</a:t>
            </a:r>
            <a:r>
              <a:rPr lang="de-DE" b="0" baseline="0" dirty="0" smtClean="0"/>
              <a:t>: </a:t>
            </a:r>
            <a:r>
              <a:rPr lang="de-DE" b="0" baseline="0" dirty="0" err="1" smtClean="0"/>
              <a:t>Object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detection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segmentation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and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captioning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dataset</a:t>
            </a:r>
            <a:r>
              <a:rPr lang="de-DE" b="0" baseline="0" dirty="0" smtClean="0"/>
              <a:t> („Common Objects in </a:t>
            </a:r>
            <a:r>
              <a:rPr lang="de-DE" b="0" baseline="0" dirty="0" err="1" smtClean="0"/>
              <a:t>Context</a:t>
            </a:r>
            <a:r>
              <a:rPr lang="de-DE" b="0" baseline="0" dirty="0" smtClean="0"/>
              <a:t>“)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: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shape-based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decision</a:t>
            </a:r>
            <a:r>
              <a:rPr lang="de-DE" b="0" baseline="0" dirty="0" smtClean="0">
                <a:sym typeface="Wingdings" panose="05000000000000000000" pitchFamily="2" charset="2"/>
              </a:rPr>
              <a:t> &gt; </a:t>
            </a:r>
            <a:r>
              <a:rPr lang="de-DE" b="0" baseline="0" dirty="0" err="1" smtClean="0">
                <a:sym typeface="Wingdings" panose="05000000000000000000" pitchFamily="2" charset="2"/>
              </a:rPr>
              <a:t>texture-based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since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borders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align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shape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Pascal VOC/ COCO on </a:t>
            </a:r>
            <a:r>
              <a:rPr lang="de-DE" b="1" baseline="0" dirty="0" err="1" smtClean="0">
                <a:sym typeface="Wingdings" panose="05000000000000000000" pitchFamily="2" charset="2"/>
              </a:rPr>
              <a:t>Faster</a:t>
            </a:r>
            <a:r>
              <a:rPr lang="de-DE" b="1" baseline="0" dirty="0" smtClean="0">
                <a:sym typeface="Wingdings" panose="05000000000000000000" pitchFamily="2" charset="2"/>
              </a:rPr>
              <a:t> R-CNN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object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architecture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Ross </a:t>
            </a:r>
            <a:r>
              <a:rPr lang="de-DE" b="0" baseline="0" dirty="0" err="1" smtClean="0">
                <a:sym typeface="Wingdings" panose="05000000000000000000" pitchFamily="2" charset="2"/>
              </a:rPr>
              <a:t>Girshick</a:t>
            </a:r>
            <a:r>
              <a:rPr lang="de-DE" b="0" baseline="0" dirty="0" smtClean="0">
                <a:sym typeface="Wingdings" panose="05000000000000000000" pitchFamily="2" charset="2"/>
              </a:rPr>
              <a:t> et al., 2015) </a:t>
            </a:r>
            <a:r>
              <a:rPr lang="de-DE" b="0" baseline="0" dirty="0" err="1" smtClean="0">
                <a:sym typeface="Wingdings" panose="05000000000000000000" pitchFamily="2" charset="2"/>
              </a:rPr>
              <a:t>using</a:t>
            </a:r>
            <a:r>
              <a:rPr lang="de-DE" b="0" baseline="0" dirty="0" smtClean="0">
                <a:sym typeface="Wingdings" panose="05000000000000000000" pitchFamily="2" charset="2"/>
              </a:rPr>
              <a:t> YOLO </a:t>
            </a:r>
            <a:r>
              <a:rPr lang="de-DE" b="0" baseline="0" dirty="0" err="1" smtClean="0">
                <a:sym typeface="Wingdings" panose="05000000000000000000" pitchFamily="2" charset="2"/>
              </a:rPr>
              <a:t>and</a:t>
            </a:r>
            <a:r>
              <a:rPr lang="de-DE" b="0" baseline="0" dirty="0" smtClean="0">
                <a:sym typeface="Wingdings" panose="05000000000000000000" pitchFamily="2" charset="2"/>
              </a:rPr>
              <a:t> SSD </a:t>
            </a:r>
            <a:r>
              <a:rPr lang="de-DE" b="0" baseline="0" dirty="0" err="1" smtClean="0">
                <a:sym typeface="Wingdings" panose="05000000000000000000" pitchFamily="2" charset="2"/>
              </a:rPr>
              <a:t>networks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you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look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only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once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single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detector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Similar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ResNet-152</a:t>
            </a:r>
            <a:r>
              <a:rPr lang="de-DE" b="0" baseline="0" dirty="0" smtClean="0">
                <a:sym typeface="Wingdings" panose="05000000000000000000" pitchFamily="2" charset="2"/>
              </a:rPr>
              <a:t> (</a:t>
            </a:r>
            <a:r>
              <a:rPr lang="de-DE" b="0" baseline="0" dirty="0" err="1" smtClean="0">
                <a:sym typeface="Wingdings" panose="05000000000000000000" pitchFamily="2" charset="2"/>
              </a:rPr>
              <a:t>table</a:t>
            </a:r>
            <a:r>
              <a:rPr lang="de-DE" b="0" baseline="0" dirty="0" smtClean="0">
                <a:sym typeface="Wingdings" panose="05000000000000000000" pitchFamily="2" charset="2"/>
              </a:rPr>
              <a:t> 4)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(</a:t>
            </a:r>
            <a:r>
              <a:rPr lang="de-DE" b="0" i="1" baseline="0" dirty="0" smtClean="0">
                <a:sym typeface="Wingdings" panose="05000000000000000000" pitchFamily="2" charset="2"/>
              </a:rPr>
              <a:t>Table 2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306629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9681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854908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66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Usefullness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relying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smtClean="0"/>
              <a:t>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robust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 like: </a:t>
            </a:r>
            <a:r>
              <a:rPr lang="de-DE" baseline="0" dirty="0" err="1" smtClean="0"/>
              <a:t>snow</a:t>
            </a:r>
            <a:r>
              <a:rPr lang="de-DE" baseline="0" dirty="0" smtClean="0"/>
              <a:t>, rain (</a:t>
            </a:r>
            <a:r>
              <a:rPr lang="de-DE" baseline="0" dirty="0" err="1" smtClean="0"/>
              <a:t>water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darkness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brightness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But: 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“,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in so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varieties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perspectives</a:t>
            </a:r>
            <a:r>
              <a:rPr lang="de-DE" baseline="0" dirty="0" smtClean="0"/>
              <a:t>, different </a:t>
            </a:r>
            <a:r>
              <a:rPr lang="de-DE" baseline="0" dirty="0" err="1" smtClean="0"/>
              <a:t>poses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animals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(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75403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95845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IN-</a:t>
            </a:r>
            <a:r>
              <a:rPr lang="de-DE" b="1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>
                <a:sym typeface="Wingdings" panose="05000000000000000000" pitchFamily="2" charset="2"/>
              </a:rPr>
              <a:t>SIN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transfer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well</a:t>
            </a:r>
            <a:r>
              <a:rPr lang="de-DE" b="0" baseline="0" dirty="0" smtClean="0">
                <a:sym typeface="Wingdings" panose="05000000000000000000" pitchFamily="2" charset="2"/>
              </a:rPr>
              <a:t>!</a:t>
            </a:r>
            <a:endParaRPr lang="de-DE" b="1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still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difficult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1" baseline="0" dirty="0" smtClean="0">
                <a:sym typeface="Wingdings" panose="05000000000000000000" pitchFamily="2" charset="2"/>
              </a:rPr>
              <a:t>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46794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62929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IN-</a:t>
            </a:r>
            <a:r>
              <a:rPr lang="de-DE" b="0" dirty="0" err="1" smtClean="0"/>
              <a:t>trained</a:t>
            </a:r>
            <a:r>
              <a:rPr lang="de-DE" b="0" baseline="0" dirty="0" smtClean="0"/>
              <a:t> CNN </a:t>
            </a:r>
            <a:r>
              <a:rPr lang="de-DE" b="0" baseline="0" dirty="0" err="1" smtClean="0"/>
              <a:t>generalize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poorly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towards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many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distortions</a:t>
            </a:r>
            <a:r>
              <a:rPr lang="de-DE" b="0" dirty="0" smtClean="0"/>
              <a:t>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Eidolon</a:t>
            </a:r>
            <a:r>
              <a:rPr lang="de-DE" b="0" baseline="0" dirty="0" smtClean="0">
                <a:sym typeface="Wingdings" panose="05000000000000000000" pitchFamily="2" charset="2"/>
              </a:rPr>
              <a:t> = </a:t>
            </a:r>
            <a:r>
              <a:rPr lang="en-GB" b="1" dirty="0" smtClean="0"/>
              <a:t>disruption of image structure across space and spatial scales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All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reported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Geirhos</a:t>
            </a:r>
            <a:r>
              <a:rPr lang="de-DE" b="0" baseline="0" dirty="0" smtClean="0">
                <a:sym typeface="Wingdings" panose="05000000000000000000" pitchFamily="2" charset="2"/>
              </a:rPr>
              <a:t> et al. (2018) </a:t>
            </a:r>
            <a:r>
              <a:rPr lang="de-DE" b="0" baseline="0" dirty="0" err="1" smtClean="0">
                <a:sym typeface="Wingdings" panose="05000000000000000000" pitchFamily="2" charset="2"/>
              </a:rPr>
              <a:t>with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more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five</a:t>
            </a:r>
            <a:r>
              <a:rPr lang="de-DE" b="0" baseline="0" dirty="0" smtClean="0">
                <a:sym typeface="Wingdings" panose="05000000000000000000" pitchFamily="2" charset="2"/>
              </a:rPr>
              <a:t> different </a:t>
            </a:r>
            <a:r>
              <a:rPr lang="de-DE" b="0" baseline="0" dirty="0" err="1" smtClean="0">
                <a:sym typeface="Wingdings" panose="05000000000000000000" pitchFamily="2" charset="2"/>
              </a:rPr>
              <a:t>levels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sigal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strength</a:t>
            </a:r>
            <a:r>
              <a:rPr lang="de-DE" b="0" baseline="0" dirty="0" smtClean="0">
                <a:sym typeface="Wingdings" panose="05000000000000000000" pitchFamily="2" charset="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Blurring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difficutl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 – </a:t>
            </a:r>
            <a:r>
              <a:rPr lang="de-DE" b="0" baseline="0" dirty="0" err="1" smtClean="0">
                <a:sym typeface="Wingdings" panose="05000000000000000000" pitchFamily="2" charset="2"/>
              </a:rPr>
              <a:t>maybe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because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over-representation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of</a:t>
            </a:r>
            <a:r>
              <a:rPr lang="de-DE" b="0" baseline="0" dirty="0" smtClean="0">
                <a:sym typeface="Wingdings" panose="05000000000000000000" pitchFamily="2" charset="2"/>
              </a:rPr>
              <a:t> high </a:t>
            </a:r>
            <a:r>
              <a:rPr lang="de-DE" b="0" baseline="0" dirty="0" err="1" smtClean="0">
                <a:sym typeface="Wingdings" panose="05000000000000000000" pitchFamily="2" charset="2"/>
              </a:rPr>
              <a:t>frequency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signals</a:t>
            </a:r>
            <a:r>
              <a:rPr lang="de-DE" b="0" baseline="0" dirty="0" smtClean="0">
                <a:sym typeface="Wingdings" panose="05000000000000000000" pitchFamily="2" charset="2"/>
              </a:rPr>
              <a:t> in SIN </a:t>
            </a:r>
            <a:r>
              <a:rPr lang="de-DE" b="0" baseline="0" dirty="0" err="1" smtClean="0">
                <a:sym typeface="Wingdings" panose="05000000000000000000" pitchFamily="2" charset="2"/>
              </a:rPr>
              <a:t>through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paintings</a:t>
            </a:r>
            <a:r>
              <a:rPr lang="de-DE" b="0" baseline="0" dirty="0" smtClean="0">
                <a:sym typeface="Wingdings" panose="05000000000000000000" pitchFamily="2" charset="2"/>
              </a:rPr>
              <a:t> (WHY DONT FIX THIS?)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err="1" smtClean="0">
                <a:sym typeface="Wingdings" panose="05000000000000000000" pitchFamily="2" charset="2"/>
              </a:rPr>
              <a:t>Notice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</a:t>
            </a:r>
            <a:r>
              <a:rPr lang="de-DE" b="0" baseline="0" dirty="0" smtClean="0">
                <a:sym typeface="Wingdings" panose="05000000000000000000" pitchFamily="2" charset="2"/>
              </a:rPr>
              <a:t> CNN </a:t>
            </a:r>
            <a:r>
              <a:rPr lang="de-DE" b="0" baseline="0" dirty="0" err="1" smtClean="0">
                <a:sym typeface="Wingdings" panose="05000000000000000000" pitchFamily="2" charset="2"/>
              </a:rPr>
              <a:t>has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never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seen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these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distortions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before</a:t>
            </a:r>
            <a:r>
              <a:rPr lang="de-DE" b="0" baseline="0" dirty="0" smtClean="0">
                <a:sym typeface="Wingdings" panose="05000000000000000000" pitchFamily="2" charset="2"/>
              </a:rPr>
              <a:t>!!! (TRAINNIG POSSIBILITY)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>
                <a:sym typeface="Wingdings" panose="05000000000000000000" pitchFamily="2" charset="2"/>
              </a:rPr>
              <a:t>More positive </a:t>
            </a:r>
            <a:r>
              <a:rPr lang="de-DE" b="0" baseline="0" dirty="0" err="1" smtClean="0">
                <a:sym typeface="Wingdings" panose="05000000000000000000" pitchFamily="2" charset="2"/>
              </a:rPr>
              <a:t>results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for</a:t>
            </a:r>
            <a:r>
              <a:rPr lang="de-DE" b="0" baseline="0" dirty="0" smtClean="0">
                <a:sym typeface="Wingdings" panose="05000000000000000000" pitchFamily="2" charset="2"/>
              </a:rPr>
              <a:t> SIN+IN-training, </a:t>
            </a:r>
            <a:r>
              <a:rPr lang="de-DE" b="0" baseline="0" dirty="0" err="1" smtClean="0">
                <a:sym typeface="Wingdings" panose="05000000000000000000" pitchFamily="2" charset="2"/>
              </a:rPr>
              <a:t>evaluated</a:t>
            </a:r>
            <a:r>
              <a:rPr lang="de-DE" b="0" baseline="0" dirty="0" smtClean="0">
                <a:sym typeface="Wingdings" panose="05000000000000000000" pitchFamily="2" charset="2"/>
              </a:rPr>
              <a:t> on </a:t>
            </a:r>
            <a:r>
              <a:rPr lang="de-DE" b="0" baseline="0" dirty="0" err="1" smtClean="0">
                <a:sym typeface="Wingdings" panose="05000000000000000000" pitchFamily="2" charset="2"/>
              </a:rPr>
              <a:t>ImageNet</a:t>
            </a:r>
            <a:r>
              <a:rPr lang="de-DE" b="0" baseline="0" dirty="0" smtClean="0">
                <a:sym typeface="Wingdings" panose="05000000000000000000" pitchFamily="2" charset="2"/>
              </a:rPr>
              <a:t>-C (</a:t>
            </a:r>
            <a:r>
              <a:rPr lang="de-DE" b="0" baseline="0" dirty="0" err="1" smtClean="0">
                <a:sym typeface="Wingdings" panose="05000000000000000000" pitchFamily="2" charset="2"/>
              </a:rPr>
              <a:t>Gaussian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Shot</a:t>
            </a:r>
            <a:r>
              <a:rPr lang="de-DE" b="0" baseline="0" dirty="0" smtClean="0">
                <a:sym typeface="Wingdings" panose="05000000000000000000" pitchFamily="2" charset="2"/>
              </a:rPr>
              <a:t>, Impulse </a:t>
            </a:r>
            <a:r>
              <a:rPr lang="de-DE" b="0" baseline="0" dirty="0" err="1" smtClean="0">
                <a:sym typeface="Wingdings" panose="05000000000000000000" pitchFamily="2" charset="2"/>
              </a:rPr>
              <a:t>noise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Defocus</a:t>
            </a:r>
            <a:r>
              <a:rPr lang="de-DE" b="0" baseline="0" dirty="0" smtClean="0">
                <a:sym typeface="Wingdings" panose="05000000000000000000" pitchFamily="2" charset="2"/>
              </a:rPr>
              <a:t>, Glass, Motion </a:t>
            </a:r>
            <a:r>
              <a:rPr lang="de-DE" b="0" baseline="0" dirty="0" err="1" smtClean="0">
                <a:sym typeface="Wingdings" panose="05000000000000000000" pitchFamily="2" charset="2"/>
              </a:rPr>
              <a:t>blur</a:t>
            </a:r>
            <a:r>
              <a:rPr lang="de-DE" b="0" baseline="0" dirty="0" smtClean="0">
                <a:sym typeface="Wingdings" panose="05000000000000000000" pitchFamily="2" charset="2"/>
              </a:rPr>
              <a:t>, Snow, Frost, Fog, </a:t>
            </a:r>
            <a:r>
              <a:rPr lang="de-DE" b="0" baseline="0" dirty="0" err="1" smtClean="0">
                <a:sym typeface="Wingdings" panose="05000000000000000000" pitchFamily="2" charset="2"/>
              </a:rPr>
              <a:t>Contrast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Elastic</a:t>
            </a:r>
            <a:r>
              <a:rPr lang="de-DE" b="0" baseline="0" dirty="0" smtClean="0">
                <a:sym typeface="Wingdings" panose="05000000000000000000" pitchFamily="2" charset="2"/>
              </a:rPr>
              <a:t>, </a:t>
            </a:r>
            <a:r>
              <a:rPr lang="de-DE" b="0" baseline="0" dirty="0" err="1" smtClean="0">
                <a:sym typeface="Wingdings" panose="05000000000000000000" pitchFamily="2" charset="2"/>
              </a:rPr>
              <a:t>Pixelate</a:t>
            </a:r>
            <a:r>
              <a:rPr lang="de-DE" b="0" baseline="0" dirty="0" smtClean="0">
                <a:sym typeface="Wingdings" panose="05000000000000000000" pitchFamily="2" charset="2"/>
              </a:rPr>
              <a:t>, JPEG digital </a:t>
            </a:r>
            <a:r>
              <a:rPr lang="de-DE" b="0" baseline="0" dirty="0" err="1" smtClean="0">
                <a:sym typeface="Wingdings" panose="05000000000000000000" pitchFamily="2" charset="2"/>
              </a:rPr>
              <a:t>corrputions</a:t>
            </a:r>
            <a:r>
              <a:rPr lang="de-DE" b="0" baseline="0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00938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56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intact</a:t>
            </a:r>
            <a:r>
              <a:rPr lang="de-DE" baseline="0" dirty="0" smtClean="0"/>
              <a:t>: e.g.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add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only-edge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silhouette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style-transfer,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edge-preserving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texture-replacements</a:t>
            </a:r>
            <a:r>
              <a:rPr lang="de-DE" baseline="0" dirty="0" smtClean="0"/>
              <a:t>,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use</a:t>
            </a:r>
            <a:r>
              <a:rPr lang="de-DE" baseline="0" dirty="0" smtClean="0"/>
              <a:t> image-</a:t>
            </a:r>
            <a:r>
              <a:rPr lang="de-DE" baseline="0" dirty="0" err="1" smtClean="0"/>
              <a:t>variations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stlye</a:t>
            </a:r>
            <a:r>
              <a:rPr lang="de-DE" baseline="0" dirty="0" smtClean="0"/>
              <a:t>-transfer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edges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intact</a:t>
            </a:r>
            <a:r>
              <a:rPr lang="de-DE" baseline="0" dirty="0" smtClean="0"/>
              <a:t> (like negative </a:t>
            </a:r>
            <a:r>
              <a:rPr lang="de-DE" baseline="0" dirty="0" err="1" smtClean="0"/>
              <a:t>images</a:t>
            </a:r>
            <a:r>
              <a:rPr lang="de-DE" baseline="0" dirty="0" smtClean="0"/>
              <a:t>)</a:t>
            </a: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„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“ – not an </a:t>
            </a:r>
            <a:r>
              <a:rPr lang="de-DE" baseline="0" dirty="0" err="1" smtClean="0"/>
              <a:t>actual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fixable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problem</a:t>
            </a:r>
            <a:r>
              <a:rPr lang="de-DE" baseline="0" dirty="0" smtClean="0"/>
              <a:t>(?)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34045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dirty="0" smtClean="0"/>
              <a:t>- </a:t>
            </a:r>
            <a:r>
              <a:rPr lang="de-DE" b="1" dirty="0" err="1" smtClean="0"/>
              <a:t>Idea</a:t>
            </a:r>
            <a:r>
              <a:rPr lang="de-DE" b="0" dirty="0" smtClean="0"/>
              <a:t>: </a:t>
            </a:r>
            <a:r>
              <a:rPr lang="de-DE" b="0" dirty="0" err="1" smtClean="0"/>
              <a:t>There</a:t>
            </a:r>
            <a:r>
              <a:rPr lang="de-DE" b="0" dirty="0" smtClean="0"/>
              <a:t> was </a:t>
            </a:r>
            <a:r>
              <a:rPr lang="de-DE" b="0" dirty="0" err="1" smtClean="0"/>
              <a:t>never</a:t>
            </a:r>
            <a:r>
              <a:rPr lang="de-DE" b="0" dirty="0" smtClean="0"/>
              <a:t> a </a:t>
            </a:r>
            <a:r>
              <a:rPr lang="de-DE" b="0" dirty="0" err="1" smtClean="0"/>
              <a:t>shape-hierarchy</a:t>
            </a:r>
            <a:r>
              <a:rPr lang="de-DE" b="0" dirty="0" smtClean="0"/>
              <a:t>, but </a:t>
            </a:r>
            <a:r>
              <a:rPr lang="de-DE" b="0" dirty="0" err="1" smtClean="0"/>
              <a:t>rather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texture-hierarchy</a:t>
            </a:r>
            <a:r>
              <a:rPr lang="de-DE" b="0" baseline="0" dirty="0" smtClean="0"/>
              <a:t>. </a:t>
            </a:r>
            <a:br>
              <a:rPr lang="de-DE" b="0" baseline="0" dirty="0" smtClean="0"/>
            </a:br>
            <a:r>
              <a:rPr lang="de-DE" b="0" baseline="0" dirty="0" err="1" smtClean="0"/>
              <a:t>Since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texture</a:t>
            </a:r>
            <a:r>
              <a:rPr lang="de-DE" b="0" baseline="0" dirty="0" smtClean="0"/>
              <a:t> at a </a:t>
            </a:r>
            <a:r>
              <a:rPr lang="de-DE" b="0" baseline="0" dirty="0" err="1" smtClean="0"/>
              <a:t>small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scale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consists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of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shapes</a:t>
            </a:r>
            <a:r>
              <a:rPr lang="de-DE" b="0" baseline="0" dirty="0" smtClean="0"/>
              <a:t>, </a:t>
            </a:r>
            <a:r>
              <a:rPr lang="de-DE" b="0" baseline="0" dirty="0" err="1" smtClean="0"/>
              <a:t>this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might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have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been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misinterpreted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82225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„The Register“ – </a:t>
            </a:r>
            <a:r>
              <a:rPr lang="de-DE" b="1" baseline="0" dirty="0" err="1" smtClean="0"/>
              <a:t>british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technology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news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cite</a:t>
            </a:r>
            <a:endParaRPr lang="de-DE" b="1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baseline="0" dirty="0" smtClean="0"/>
              <a:t>(</a:t>
            </a:r>
            <a:r>
              <a:rPr lang="de-DE" b="0" baseline="0" dirty="0" err="1" smtClean="0"/>
              <a:t>Audience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question</a:t>
            </a:r>
            <a:r>
              <a:rPr lang="de-DE" b="0" baseline="0" dirty="0" smtClean="0"/>
              <a:t> at </a:t>
            </a:r>
            <a:r>
              <a:rPr lang="de-DE" b="0" baseline="0" dirty="0" err="1" smtClean="0"/>
              <a:t>Geirhos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talk</a:t>
            </a:r>
            <a:r>
              <a:rPr lang="de-DE" b="0" baseline="0" dirty="0" smtClean="0"/>
              <a:t> at </a:t>
            </a:r>
            <a:r>
              <a:rPr lang="de-DE" b="0" baseline="0" dirty="0" err="1" smtClean="0"/>
              <a:t>the</a:t>
            </a:r>
            <a:r>
              <a:rPr lang="de-DE" b="0" baseline="0" dirty="0" smtClean="0"/>
              <a:t> ICLR 2019)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baseline="0" dirty="0" smtClean="0"/>
          </a:p>
          <a:p>
            <a:r>
              <a:rPr lang="en-GB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Between-Class learning: 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Originally for sounds: </a:t>
            </a:r>
            <a:b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</a:t>
            </a:r>
            <a:r>
              <a:rPr lang="en-GB" dirty="0" smtClean="0"/>
              <a:t>ixing two images belonging to different classes with a random ratio.</a:t>
            </a:r>
            <a:br>
              <a:rPr lang="en-GB" dirty="0" smtClean="0"/>
            </a:br>
            <a:r>
              <a:rPr lang="en-GB" dirty="0" smtClean="0"/>
              <a:t>(Success</a:t>
            </a:r>
            <a:r>
              <a:rPr lang="en-GB" baseline="0" dirty="0" smtClean="0"/>
              <a:t> because of CNNs treating </a:t>
            </a:r>
            <a:r>
              <a:rPr lang="en-GB" dirty="0" smtClean="0"/>
              <a:t>images as waveforms.)</a:t>
            </a:r>
            <a:endParaRPr lang="de-DE" b="1" i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89264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08270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- Do not </a:t>
            </a:r>
            <a:r>
              <a:rPr lang="de-DE" sz="1200" dirty="0" err="1" smtClean="0"/>
              <a:t>dismiss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</a:t>
            </a:r>
            <a:r>
              <a:rPr lang="de-DE" sz="1200" dirty="0" err="1" smtClean="0"/>
              <a:t>information</a:t>
            </a:r>
            <a:r>
              <a:rPr lang="de-DE" sz="1200" dirty="0" smtClean="0"/>
              <a:t> </a:t>
            </a:r>
            <a:r>
              <a:rPr lang="de-DE" sz="1200" dirty="0" err="1" smtClean="0"/>
              <a:t>entirely</a:t>
            </a:r>
            <a:r>
              <a:rPr lang="de-DE" sz="1200" dirty="0" smtClean="0"/>
              <a:t> – just do not </a:t>
            </a:r>
            <a:r>
              <a:rPr lang="de-DE" sz="1200" dirty="0" err="1" smtClean="0"/>
              <a:t>only</a:t>
            </a:r>
            <a:r>
              <a:rPr lang="de-DE" sz="1200" dirty="0" smtClean="0"/>
              <a:t> </a:t>
            </a:r>
            <a:r>
              <a:rPr lang="de-DE" sz="1200" dirty="0" err="1" smtClean="0"/>
              <a:t>rely</a:t>
            </a:r>
            <a:r>
              <a:rPr lang="de-DE" sz="1200" dirty="0" smtClean="0"/>
              <a:t> on it. </a:t>
            </a:r>
            <a:r>
              <a:rPr lang="de-DE" sz="1200" dirty="0" err="1" smtClean="0"/>
              <a:t>It</a:t>
            </a:r>
            <a:r>
              <a:rPr lang="de-DE" sz="1200" dirty="0" smtClean="0"/>
              <a:t> </a:t>
            </a:r>
            <a:r>
              <a:rPr lang="de-DE" sz="1200" dirty="0" err="1" smtClean="0"/>
              <a:t>did</a:t>
            </a:r>
            <a:r>
              <a:rPr lang="de-DE" sz="1200" dirty="0" smtClean="0"/>
              <a:t> a </a:t>
            </a:r>
            <a:r>
              <a:rPr lang="de-DE" sz="1200" dirty="0" err="1" smtClean="0"/>
              <a:t>brilliant</a:t>
            </a:r>
            <a:r>
              <a:rPr lang="de-DE" sz="1200" dirty="0" smtClean="0"/>
              <a:t> </a:t>
            </a:r>
            <a:r>
              <a:rPr lang="de-DE" sz="1200" dirty="0" err="1" smtClean="0"/>
              <a:t>job</a:t>
            </a:r>
            <a:r>
              <a:rPr lang="de-DE" sz="1200" dirty="0" smtClean="0"/>
              <a:t> so </a:t>
            </a:r>
            <a:r>
              <a:rPr lang="de-DE" sz="1200" dirty="0" err="1" smtClean="0"/>
              <a:t>far</a:t>
            </a:r>
            <a:r>
              <a:rPr lang="de-DE" sz="120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6945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Usefullness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relying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shape</a:t>
            </a:r>
            <a:r>
              <a:rPr lang="de-DE" baseline="0" dirty="0" smtClean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smtClean="0"/>
              <a:t>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robust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 like: </a:t>
            </a:r>
            <a:r>
              <a:rPr lang="de-DE" baseline="0" dirty="0" err="1" smtClean="0"/>
              <a:t>snow</a:t>
            </a:r>
            <a:r>
              <a:rPr lang="de-DE" baseline="0" dirty="0" smtClean="0"/>
              <a:t>, rain (</a:t>
            </a:r>
            <a:r>
              <a:rPr lang="de-DE" baseline="0" dirty="0" err="1" smtClean="0"/>
              <a:t>water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darkness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brightness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But: Shape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learn</a:t>
            </a:r>
            <a:r>
              <a:rPr lang="de-DE" baseline="0" dirty="0" smtClean="0"/>
              <a:t>“,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in so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varieties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perspectives</a:t>
            </a:r>
            <a:r>
              <a:rPr lang="de-DE" baseline="0" dirty="0" smtClean="0"/>
              <a:t>, different </a:t>
            </a:r>
            <a:r>
              <a:rPr lang="de-DE" baseline="0" dirty="0" err="1" smtClean="0"/>
              <a:t>poses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animals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(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natural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distortions</a:t>
            </a:r>
            <a:r>
              <a:rPr lang="de-DE" baseline="0" dirty="0" smtClean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472960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2068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697328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84469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4107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82618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6691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65706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69042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6104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777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ask</a:t>
            </a:r>
            <a:r>
              <a:rPr lang="de-DE" dirty="0" smtClean="0"/>
              <a:t>?: Understanding</a:t>
            </a:r>
            <a:br>
              <a:rPr lang="de-DE" dirty="0" smtClean="0"/>
            </a:br>
            <a:r>
              <a:rPr lang="de-DE" dirty="0" smtClean="0"/>
              <a:t>-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- Human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neuroscience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3569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37921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04208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AlexNet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(KRIZHEVSKY, Alex; SUTSKEVER, Ilya; HINTON, Geoffrey E. </a:t>
            </a:r>
            <a:r>
              <a:rPr lang="en-GB" dirty="0" err="1" smtClean="0"/>
              <a:t>Imagenet</a:t>
            </a:r>
            <a:r>
              <a:rPr lang="en-GB" dirty="0" smtClean="0"/>
              <a:t> classification with deep convolutional neural networks. In: </a:t>
            </a:r>
            <a:r>
              <a:rPr lang="en-GB" i="1" dirty="0" smtClean="0"/>
              <a:t>Advances in neural information processing systems</a:t>
            </a:r>
            <a:r>
              <a:rPr lang="en-GB" dirty="0" smtClean="0"/>
              <a:t>. 2012. S. 1097-1105.)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8343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88177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 </a:t>
            </a:r>
            <a:r>
              <a:rPr lang="de-DE" sz="1200" dirty="0" err="1" smtClean="0"/>
              <a:t>is</a:t>
            </a:r>
            <a:r>
              <a:rPr lang="de-DE" sz="1200" dirty="0" smtClean="0"/>
              <a:t> BAD: Shape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(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still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CNNs/human </a:t>
            </a:r>
            <a:r>
              <a:rPr lang="de-DE" sz="1200" dirty="0" err="1" smtClean="0"/>
              <a:t>is</a:t>
            </a:r>
            <a:r>
              <a:rPr lang="de-DE" sz="1200" dirty="0" smtClean="0"/>
              <a:t> GOOD: The </a:t>
            </a:r>
            <a:r>
              <a:rPr lang="de-DE" sz="1200" dirty="0" err="1" smtClean="0"/>
              <a:t>contradicting</a:t>
            </a:r>
            <a:r>
              <a:rPr lang="de-DE" sz="1200" dirty="0" smtClean="0"/>
              <a:t> </a:t>
            </a:r>
            <a:r>
              <a:rPr lang="de-DE" sz="1200" dirty="0" err="1" smtClean="0"/>
              <a:t>cue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- 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shape</a:t>
            </a:r>
            <a:r>
              <a:rPr lang="de-DE" sz="1200" baseline="0" dirty="0" smtClean="0"/>
              <a:t> was </a:t>
            </a:r>
            <a:r>
              <a:rPr lang="de-DE" sz="1200" baseline="0" dirty="0" err="1" smtClean="0"/>
              <a:t>sufficient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for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classification</a:t>
            </a:r>
            <a:r>
              <a:rPr lang="de-DE" sz="1200" baseline="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Quantify</a:t>
            </a:r>
            <a:r>
              <a:rPr lang="de-DE" sz="1200" dirty="0" smtClean="0"/>
              <a:t> </a:t>
            </a:r>
            <a:r>
              <a:rPr lang="de-DE" sz="1200" dirty="0" err="1" smtClean="0"/>
              <a:t>the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&amp; </a:t>
            </a:r>
            <a:r>
              <a:rPr lang="de-DE" sz="1200" dirty="0" err="1" smtClean="0"/>
              <a:t>shape</a:t>
            </a:r>
            <a:r>
              <a:rPr lang="de-DE" sz="1200" dirty="0" smtClean="0"/>
              <a:t> </a:t>
            </a:r>
            <a:r>
              <a:rPr lang="de-DE" sz="1200" dirty="0" err="1" smtClean="0"/>
              <a:t>biases</a:t>
            </a:r>
            <a:r>
              <a:rPr lang="de-DE" sz="1200" dirty="0" smtClean="0"/>
              <a:t> in </a:t>
            </a:r>
            <a:r>
              <a:rPr lang="de-DE" sz="1200" dirty="0" err="1" smtClean="0"/>
              <a:t>humans</a:t>
            </a:r>
            <a:r>
              <a:rPr lang="de-DE" sz="1200" dirty="0" smtClean="0"/>
              <a:t> &amp;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68393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702890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 Experiments (</a:t>
            </a:r>
            <a:r>
              <a:rPr lang="en-GB" dirty="0" smtClean="0">
                <a:solidFill>
                  <a:srgbClr val="FF0000"/>
                </a:solidFill>
              </a:rPr>
              <a:t>PIE CHART?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6 major</a:t>
            </a:r>
          </a:p>
          <a:p>
            <a:pPr lvl="2"/>
            <a:r>
              <a:rPr lang="en-GB" dirty="0" smtClean="0"/>
              <a:t>5: object recognition, different available features (Figure 2)</a:t>
            </a:r>
          </a:p>
          <a:p>
            <a:pPr lvl="2"/>
            <a:r>
              <a:rPr lang="en-GB" dirty="0" smtClean="0"/>
              <a:t>1: Cue </a:t>
            </a:r>
            <a:r>
              <a:rPr lang="en-GB" dirty="0" err="1" smtClean="0"/>
              <a:t>conflices</a:t>
            </a:r>
            <a:r>
              <a:rPr lang="en-GB" dirty="0" smtClean="0"/>
              <a:t> (Figure 1, S. 4)</a:t>
            </a:r>
          </a:p>
          <a:p>
            <a:pPr lvl="1"/>
            <a:r>
              <a:rPr lang="en-GB" dirty="0" smtClean="0"/>
              <a:t>3 control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1302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17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ask</a:t>
            </a:r>
            <a:r>
              <a:rPr lang="de-DE" dirty="0" smtClean="0"/>
              <a:t>?: Understanding</a:t>
            </a:r>
            <a:br>
              <a:rPr lang="de-DE" dirty="0" smtClean="0"/>
            </a:br>
            <a:r>
              <a:rPr lang="de-DE" dirty="0" smtClean="0"/>
              <a:t>-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- Human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neuroscience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594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B1D3B20-9424-4AF3-9508-4DCC705D6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0573C274-015A-45BF-A52C-C132C7A5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48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F3E1F1-4C2B-44CC-B60A-F2FEB5F9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C42C9C6B-5234-4356-AB3D-DB1254963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13692C59-F29A-491D-86B1-22784BBD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D06ABC02-DBA5-46FA-8883-1096427B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2F3004B-4BD4-422D-9168-FF353961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562804A1-E559-4EC6-882F-43586D8A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E698AF83-7A56-478A-95AF-7013FE27A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5F5FB3F3-8B53-41E4-900F-2B7D1AD2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E3C56CD-1909-4378-B5BA-852AB1CA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26C2567-57D3-49E3-BAFF-B78C1631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00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A4591508-DA5A-452C-B521-9A5F3C1C4E0F}"/>
              </a:ext>
            </a:extLst>
          </p:cNvPr>
          <p:cNvSpPr/>
          <p:nvPr userDrawn="1"/>
        </p:nvSpPr>
        <p:spPr>
          <a:xfrm>
            <a:off x="0" y="257691"/>
            <a:ext cx="12192000" cy="9393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6EC45CA-8631-4994-91D9-A275AE805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800100" indent="-342900">
              <a:lnSpc>
                <a:spcPct val="114000"/>
              </a:lnSpc>
              <a:buClr>
                <a:srgbClr val="0150A0"/>
              </a:buClr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Ø"/>
              <a:defRPr sz="2400"/>
            </a:lvl3pPr>
            <a:lvl4pPr marL="1657350" indent="-285750">
              <a:buClr>
                <a:srgbClr val="0150A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pic>
        <p:nvPicPr>
          <p:cNvPr id="10" name="Picture 2" descr="Bildergebnis für uni bonn logo">
            <a:extLst>
              <a:ext uri="{FF2B5EF4-FFF2-40B4-BE49-F238E27FC236}">
                <a16:creationId xmlns:a16="http://schemas.microsoft.com/office/drawing/2014/main" xmlns="" id="{DE240EE9-3148-40D2-9A9C-452C46FCCD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xmlns="" id="{5B28F981-B851-48C5-A52F-EC8EB19387BD}"/>
              </a:ext>
            </a:extLst>
          </p:cNvPr>
          <p:cNvSpPr txBox="1">
            <a:spLocks/>
          </p:cNvSpPr>
          <p:nvPr userDrawn="1"/>
        </p:nvSpPr>
        <p:spPr>
          <a:xfrm>
            <a:off x="-3295" y="741436"/>
            <a:ext cx="10515600" cy="43065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50A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de-DE" sz="2800" b="0" dirty="0"/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xmlns="" id="{93EF2B54-1E9A-48F9-AED3-03B9F92D4A8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0" y="257692"/>
            <a:ext cx="10512305" cy="48374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200" b="1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sz="3200" b="1" dirty="0"/>
              <a:t>Kapitel</a:t>
            </a:r>
            <a:endParaRPr lang="de-DE" dirty="0"/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xmlns="" id="{9603652D-E774-48FD-852C-822301A117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0" y="741436"/>
            <a:ext cx="10512305" cy="437312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 b="0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097105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C5B9C4A-3052-4375-A03E-B245E7EB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DC62C100-3E27-4509-9170-F03860DFF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C8A63C7E-DE74-4DA2-9A3E-E2FE9095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99D4503-F84F-43B1-B862-ACD4B6E7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AF32D09-B3B0-4D3E-91F0-1B50AA6B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289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07AA5CB-71AC-4754-AA4E-6CD2DACC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B71ED7C-A45F-42B5-8592-50C9558EA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72B92C0F-BA62-4115-8A47-601CC86C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CC57F11-B0DF-4EB2-A3B5-CFC6C8E9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91A6C0A-2933-4926-8DC0-814DEBD1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4C36B9CF-DB86-4D23-BD4A-E748D52C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47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46C5054-EA94-476E-8B15-79E31FBF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1652A7F-D9C2-4190-8CF7-F1634D25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2C7F6104-3F34-4EF6-8FF0-B34ECF69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832F1806-0F89-42B5-9D61-8A65FBAA3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415DBE42-7C7B-40FB-B957-A21FFE582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D958124F-E446-4F1E-8D1D-2A2E4ED6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211E5878-FA42-4A2A-8F1C-A8902895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F4F7EF11-98D1-4FA9-9D53-F1CBC0B9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65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43E2F1-9371-4629-8C6B-82FF900E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065A712-92E4-4AED-A53B-D42FC4B9B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EDC17B7C-05D8-45B3-83B4-88BE682F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5789F68D-2EF5-463E-8D3B-6CAE391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20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A6B73158-8D38-4D77-A07E-04CDFACC5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F8710B45-C5CE-4C17-A34B-E2461B8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816A481-28E8-42C2-B43C-575C94F9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7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10B622C-CC1E-45A9-8814-2CBD5C66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5C7014A-7F0E-4181-92AE-C76F0D8D5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7B32465-C798-4881-9605-F2B983DB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1A62A5EF-05CC-4AC2-A0D2-6E8C4857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3D7F69DD-34CC-4E96-98E8-FBB7E408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E7DE3F0-6ADE-490E-AA1E-6D2D7144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0DD2D9F-8EB9-4348-A745-7E4B061C9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39ABC357-3128-4855-B60B-35C37423C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EC424B06-6FB7-46AE-88AD-097B4780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2D5A3D4A-0373-4DA6-8019-79FDF8F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160591FE-4D04-47D0-B3CA-4F048D6E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CD9B58E9-2F47-4875-9759-C40DA9BB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8BAC0912-470C-4307-B333-B03546679552}"/>
              </a:ext>
            </a:extLst>
          </p:cNvPr>
          <p:cNvSpPr/>
          <p:nvPr userDrawn="1"/>
        </p:nvSpPr>
        <p:spPr>
          <a:xfrm>
            <a:off x="-1" y="659199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F2002CA6-7A0B-4570-B393-54F4C6CCA1EA}"/>
              </a:ext>
            </a:extLst>
          </p:cNvPr>
          <p:cNvSpPr/>
          <p:nvPr userDrawn="1"/>
        </p:nvSpPr>
        <p:spPr>
          <a:xfrm>
            <a:off x="0" y="-831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47E84061-627B-4F45-A4DE-0D547DA595C1}"/>
              </a:ext>
            </a:extLst>
          </p:cNvPr>
          <p:cNvSpPr txBox="1">
            <a:spLocks/>
          </p:cNvSpPr>
          <p:nvPr userDrawn="1"/>
        </p:nvSpPr>
        <p:spPr>
          <a:xfrm>
            <a:off x="9522486" y="-16626"/>
            <a:ext cx="263236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Fabrice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Beaumont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Bildergebnis für uni bonn logo">
            <a:extLst>
              <a:ext uri="{FF2B5EF4-FFF2-40B4-BE49-F238E27FC236}">
                <a16:creationId xmlns:a16="http://schemas.microsoft.com/office/drawing/2014/main" xmlns="" id="{2EED14CB-0A93-4BB5-85AC-8C300DAEB0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xmlns="" id="{95F3A505-2B72-4B39-8216-6ADB0844E9B1}"/>
              </a:ext>
            </a:extLst>
          </p:cNvPr>
          <p:cNvSpPr txBox="1">
            <a:spLocks/>
          </p:cNvSpPr>
          <p:nvPr userDrawn="1"/>
        </p:nvSpPr>
        <p:spPr>
          <a:xfrm>
            <a:off x="18662" y="6591993"/>
            <a:ext cx="111034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30.09.2020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ußzeilenplatzhalter 4">
            <a:extLst>
              <a:ext uri="{FF2B5EF4-FFF2-40B4-BE49-F238E27FC236}">
                <a16:creationId xmlns:a16="http://schemas.microsoft.com/office/drawing/2014/main" xmlns="" id="{8F4A3ABC-C2BA-429F-91C2-5E3864E7753E}"/>
              </a:ext>
            </a:extLst>
          </p:cNvPr>
          <p:cNvSpPr txBox="1">
            <a:spLocks/>
          </p:cNvSpPr>
          <p:nvPr userDrawn="1"/>
        </p:nvSpPr>
        <p:spPr>
          <a:xfrm>
            <a:off x="3647999" y="6596919"/>
            <a:ext cx="4896000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smtClean="0">
                <a:latin typeface="Arial" panose="020B0604020202020204" pitchFamily="34" charset="0"/>
                <a:cs typeface="Arial" panose="020B0604020202020204" pitchFamily="34" charset="0"/>
              </a:rPr>
              <a:t>ImageNet-trained CNNs are biased towards texture</a:t>
            </a:r>
            <a:endParaRPr lang="de-DE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ußzeilenplatzhalter 4">
            <a:extLst>
              <a:ext uri="{FF2B5EF4-FFF2-40B4-BE49-F238E27FC236}">
                <a16:creationId xmlns:a16="http://schemas.microsoft.com/office/drawing/2014/main" xmlns="" id="{C563957E-BF20-4CF6-812F-81120FEBF4D9}"/>
              </a:ext>
            </a:extLst>
          </p:cNvPr>
          <p:cNvSpPr txBox="1">
            <a:spLocks/>
          </p:cNvSpPr>
          <p:nvPr userDrawn="1"/>
        </p:nvSpPr>
        <p:spPr>
          <a:xfrm>
            <a:off x="37151" y="-24378"/>
            <a:ext cx="7540516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200" kern="12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Seminar: Vision Systems (MA-INF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4208) – Prof. Sven </a:t>
            </a:r>
            <a:r>
              <a:rPr lang="de-DE" sz="1200" b="1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Behnke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 </a:t>
            </a:r>
            <a:r>
              <a:rPr lang="de-DE" sz="1200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Hafez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de-DE" sz="1200" b="1" kern="1200" baseline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Farazi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3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4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ertgeirhos.com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hannel/UCbfYPyITQ-7l4upoX8nvctg" TargetMode="External"/><Relationship Id="rId5" Type="http://schemas.openxmlformats.org/officeDocument/2006/relationships/hyperlink" Target="https://www.theregister.com/2019/02/13/ai_image_texture/" TargetMode="External"/><Relationship Id="rId4" Type="http://schemas.openxmlformats.org/officeDocument/2006/relationships/hyperlink" Target="https://github.com/rgeirhos/texture-vs-shape/" TargetMode="Externa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8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59.emf"/><Relationship Id="rId9" Type="http://schemas.microsoft.com/office/2007/relationships/diagramDrawing" Target="../diagrams/drawing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Robert </a:t>
            </a:r>
            <a:r>
              <a:rPr lang="de-DE" sz="1600" dirty="0" err="1" smtClean="0">
                <a:solidFill>
                  <a:srgbClr val="0150A0"/>
                </a:solidFill>
              </a:rPr>
              <a:t>Geirhos</a:t>
            </a:r>
            <a:r>
              <a:rPr lang="de-DE" sz="1600" dirty="0" smtClean="0">
                <a:solidFill>
                  <a:srgbClr val="0150A0"/>
                </a:solidFill>
              </a:rPr>
              <a:t>, Claudio Michaelis</a:t>
            </a:r>
            <a:r>
              <a:rPr lang="de-DE" sz="1600" dirty="0">
                <a:solidFill>
                  <a:srgbClr val="0150A0"/>
                </a:solidFill>
              </a:rPr>
              <a:t>, Patricia </a:t>
            </a:r>
            <a:r>
              <a:rPr lang="de-DE" sz="1600" dirty="0" err="1">
                <a:solidFill>
                  <a:srgbClr val="0150A0"/>
                </a:solidFill>
              </a:rPr>
              <a:t>Rubisch</a:t>
            </a:r>
            <a:r>
              <a:rPr lang="de-DE" sz="1600" dirty="0">
                <a:solidFill>
                  <a:srgbClr val="0150A0"/>
                </a:solidFill>
              </a:rPr>
              <a:t>, </a:t>
            </a: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Felix A. Wichmann, Matthias Bethge, Wieland Brendel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err="1" smtClean="0">
                <a:solidFill>
                  <a:srgbClr val="0150A0"/>
                </a:solidFill>
              </a:rPr>
              <a:t>mainly</a:t>
            </a:r>
            <a:r>
              <a:rPr lang="de-DE" sz="1600" dirty="0" smtClean="0">
                <a:solidFill>
                  <a:srgbClr val="0150A0"/>
                </a:solidFill>
              </a:rPr>
              <a:t> </a:t>
            </a:r>
            <a:r>
              <a:rPr lang="de-DE" sz="1600" b="1" dirty="0" smtClean="0">
                <a:solidFill>
                  <a:srgbClr val="0150A0"/>
                </a:solidFill>
              </a:rPr>
              <a:t>University </a:t>
            </a:r>
            <a:r>
              <a:rPr lang="de-DE" sz="1600" b="1" dirty="0" err="1" smtClean="0">
                <a:solidFill>
                  <a:srgbClr val="0150A0"/>
                </a:solidFill>
              </a:rPr>
              <a:t>of</a:t>
            </a:r>
            <a:r>
              <a:rPr lang="de-DE" sz="1600" b="1" dirty="0" smtClean="0">
                <a:solidFill>
                  <a:srgbClr val="0150A0"/>
                </a:solidFill>
              </a:rPr>
              <a:t> Tübingen</a:t>
            </a:r>
            <a:r>
              <a:rPr lang="de-DE" sz="1600" dirty="0" smtClean="0">
                <a:solidFill>
                  <a:srgbClr val="0150A0"/>
                </a:solidFill>
              </a:rPr>
              <a:t> (&amp; IMPRIS-IS)</a:t>
            </a:r>
            <a:endParaRPr lang="de-DE" sz="3600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xmlns="" id="{520188BF-8C14-49FA-BA47-581432E7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8460"/>
            <a:ext cx="9144000" cy="19123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939185"/>
                </a:solidFill>
              </a:rPr>
              <a:t>Fabrice </a:t>
            </a:r>
            <a:r>
              <a:rPr lang="de-DE" dirty="0" smtClean="0">
                <a:solidFill>
                  <a:srgbClr val="939185"/>
                </a:solidFill>
              </a:rPr>
              <a:t>Beaumont</a:t>
            </a:r>
            <a:br>
              <a:rPr lang="de-DE" dirty="0" smtClean="0">
                <a:solidFill>
                  <a:srgbClr val="939185"/>
                </a:solidFill>
              </a:rPr>
            </a:br>
            <a:r>
              <a:rPr lang="de-DE" dirty="0" smtClean="0">
                <a:solidFill>
                  <a:srgbClr val="939185"/>
                </a:solidFill>
              </a:rPr>
              <a:t>Rheinische </a:t>
            </a:r>
            <a:r>
              <a:rPr lang="de-DE" dirty="0">
                <a:solidFill>
                  <a:srgbClr val="939185"/>
                </a:solidFill>
              </a:rPr>
              <a:t>Friedrich-Wilhelms-Universität Bonn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rgbClr val="939185"/>
                </a:solidFill>
              </a:rPr>
              <a:t>30.09.2020</a:t>
            </a:r>
            <a:endParaRPr lang="de-DE" dirty="0">
              <a:solidFill>
                <a:srgbClr val="9391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5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577792"/>
              </p:ext>
            </p:extLst>
          </p:nvPr>
        </p:nvGraphicFramePr>
        <p:xfrm>
          <a:off x="247994" y="1443701"/>
          <a:ext cx="1168076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350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5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82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0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ihandform 9"/>
          <p:cNvSpPr/>
          <p:nvPr/>
        </p:nvSpPr>
        <p:spPr>
          <a:xfrm>
            <a:off x="2745" y="3198654"/>
            <a:ext cx="8347637" cy="3545711"/>
          </a:xfrm>
          <a:custGeom>
            <a:avLst/>
            <a:gdLst>
              <a:gd name="connsiteX0" fmla="*/ 6961394 w 8339476"/>
              <a:gd name="connsiteY0" fmla="*/ 65245 h 3557292"/>
              <a:gd name="connsiteX1" fmla="*/ 8218694 w 8339476"/>
              <a:gd name="connsiteY1" fmla="*/ 39845 h 3557292"/>
              <a:gd name="connsiteX2" fmla="*/ 8129794 w 8339476"/>
              <a:gd name="connsiteY2" fmla="*/ 471645 h 3557292"/>
              <a:gd name="connsiteX3" fmla="*/ 6808994 w 8339476"/>
              <a:gd name="connsiteY3" fmla="*/ 484345 h 3557292"/>
              <a:gd name="connsiteX4" fmla="*/ 4065794 w 8339476"/>
              <a:gd name="connsiteY4" fmla="*/ 1246345 h 3557292"/>
              <a:gd name="connsiteX5" fmla="*/ 2998994 w 8339476"/>
              <a:gd name="connsiteY5" fmla="*/ 3214845 h 3557292"/>
              <a:gd name="connsiteX6" fmla="*/ 230394 w 8339476"/>
              <a:gd name="connsiteY6" fmla="*/ 3278345 h 3557292"/>
              <a:gd name="connsiteX7" fmla="*/ 547894 w 8339476"/>
              <a:gd name="connsiteY7" fmla="*/ 395445 h 3557292"/>
              <a:gd name="connsiteX8" fmla="*/ 3672094 w 8339476"/>
              <a:gd name="connsiteY8" fmla="*/ 789145 h 3557292"/>
              <a:gd name="connsiteX9" fmla="*/ 5272294 w 8339476"/>
              <a:gd name="connsiteY9" fmla="*/ 446245 h 3557292"/>
              <a:gd name="connsiteX10" fmla="*/ 6961394 w 8339476"/>
              <a:gd name="connsiteY10" fmla="*/ 65245 h 3557292"/>
              <a:gd name="connsiteX0" fmla="*/ 7127934 w 8506016"/>
              <a:gd name="connsiteY0" fmla="*/ 65245 h 3547489"/>
              <a:gd name="connsiteX1" fmla="*/ 8385234 w 8506016"/>
              <a:gd name="connsiteY1" fmla="*/ 39845 h 3547489"/>
              <a:gd name="connsiteX2" fmla="*/ 8296334 w 8506016"/>
              <a:gd name="connsiteY2" fmla="*/ 471645 h 3547489"/>
              <a:gd name="connsiteX3" fmla="*/ 6975534 w 8506016"/>
              <a:gd name="connsiteY3" fmla="*/ 484345 h 3547489"/>
              <a:gd name="connsiteX4" fmla="*/ 4232334 w 8506016"/>
              <a:gd name="connsiteY4" fmla="*/ 1246345 h 3547489"/>
              <a:gd name="connsiteX5" fmla="*/ 3165534 w 8506016"/>
              <a:gd name="connsiteY5" fmla="*/ 3214845 h 3547489"/>
              <a:gd name="connsiteX6" fmla="*/ 396934 w 8506016"/>
              <a:gd name="connsiteY6" fmla="*/ 3278345 h 3547489"/>
              <a:gd name="connsiteX7" fmla="*/ 384234 w 8506016"/>
              <a:gd name="connsiteY7" fmla="*/ 535145 h 3547489"/>
              <a:gd name="connsiteX8" fmla="*/ 3838634 w 8506016"/>
              <a:gd name="connsiteY8" fmla="*/ 789145 h 3547489"/>
              <a:gd name="connsiteX9" fmla="*/ 5438834 w 8506016"/>
              <a:gd name="connsiteY9" fmla="*/ 446245 h 3547489"/>
              <a:gd name="connsiteX10" fmla="*/ 7127934 w 8506016"/>
              <a:gd name="connsiteY10" fmla="*/ 65245 h 3547489"/>
              <a:gd name="connsiteX0" fmla="*/ 7019766 w 8397848"/>
              <a:gd name="connsiteY0" fmla="*/ 65245 h 3547489"/>
              <a:gd name="connsiteX1" fmla="*/ 8277066 w 8397848"/>
              <a:gd name="connsiteY1" fmla="*/ 39845 h 3547489"/>
              <a:gd name="connsiteX2" fmla="*/ 8188166 w 8397848"/>
              <a:gd name="connsiteY2" fmla="*/ 471645 h 3547489"/>
              <a:gd name="connsiteX3" fmla="*/ 6867366 w 8397848"/>
              <a:gd name="connsiteY3" fmla="*/ 484345 h 3547489"/>
              <a:gd name="connsiteX4" fmla="*/ 4124166 w 8397848"/>
              <a:gd name="connsiteY4" fmla="*/ 1246345 h 3547489"/>
              <a:gd name="connsiteX5" fmla="*/ 3057366 w 8397848"/>
              <a:gd name="connsiteY5" fmla="*/ 3214845 h 3547489"/>
              <a:gd name="connsiteX6" fmla="*/ 288766 w 8397848"/>
              <a:gd name="connsiteY6" fmla="*/ 3278345 h 3547489"/>
              <a:gd name="connsiteX7" fmla="*/ 276066 w 8397848"/>
              <a:gd name="connsiteY7" fmla="*/ 535145 h 3547489"/>
              <a:gd name="connsiteX8" fmla="*/ 3730466 w 8397848"/>
              <a:gd name="connsiteY8" fmla="*/ 789145 h 3547489"/>
              <a:gd name="connsiteX9" fmla="*/ 5330666 w 8397848"/>
              <a:gd name="connsiteY9" fmla="*/ 446245 h 3547489"/>
              <a:gd name="connsiteX10" fmla="*/ 7019766 w 8397848"/>
              <a:gd name="connsiteY10" fmla="*/ 65245 h 3547489"/>
              <a:gd name="connsiteX0" fmla="*/ 7026082 w 8404164"/>
              <a:gd name="connsiteY0" fmla="*/ 65245 h 3533321"/>
              <a:gd name="connsiteX1" fmla="*/ 8283382 w 8404164"/>
              <a:gd name="connsiteY1" fmla="*/ 39845 h 3533321"/>
              <a:gd name="connsiteX2" fmla="*/ 8194482 w 8404164"/>
              <a:gd name="connsiteY2" fmla="*/ 471645 h 3533321"/>
              <a:gd name="connsiteX3" fmla="*/ 6873682 w 8404164"/>
              <a:gd name="connsiteY3" fmla="*/ 484345 h 3533321"/>
              <a:gd name="connsiteX4" fmla="*/ 4130482 w 8404164"/>
              <a:gd name="connsiteY4" fmla="*/ 1246345 h 3533321"/>
              <a:gd name="connsiteX5" fmla="*/ 3063682 w 8404164"/>
              <a:gd name="connsiteY5" fmla="*/ 3214845 h 3533321"/>
              <a:gd name="connsiteX6" fmla="*/ 295082 w 8404164"/>
              <a:gd name="connsiteY6" fmla="*/ 3278345 h 3533321"/>
              <a:gd name="connsiteX7" fmla="*/ 269682 w 8404164"/>
              <a:gd name="connsiteY7" fmla="*/ 738345 h 3533321"/>
              <a:gd name="connsiteX8" fmla="*/ 3736782 w 8404164"/>
              <a:gd name="connsiteY8" fmla="*/ 789145 h 3533321"/>
              <a:gd name="connsiteX9" fmla="*/ 5336982 w 8404164"/>
              <a:gd name="connsiteY9" fmla="*/ 446245 h 3533321"/>
              <a:gd name="connsiteX10" fmla="*/ 7026082 w 8404164"/>
              <a:gd name="connsiteY10" fmla="*/ 65245 h 3533321"/>
              <a:gd name="connsiteX0" fmla="*/ 6971190 w 8349272"/>
              <a:gd name="connsiteY0" fmla="*/ 65245 h 3533321"/>
              <a:gd name="connsiteX1" fmla="*/ 8228490 w 8349272"/>
              <a:gd name="connsiteY1" fmla="*/ 39845 h 3533321"/>
              <a:gd name="connsiteX2" fmla="*/ 8139590 w 8349272"/>
              <a:gd name="connsiteY2" fmla="*/ 471645 h 3533321"/>
              <a:gd name="connsiteX3" fmla="*/ 6818790 w 8349272"/>
              <a:gd name="connsiteY3" fmla="*/ 484345 h 3533321"/>
              <a:gd name="connsiteX4" fmla="*/ 4075590 w 8349272"/>
              <a:gd name="connsiteY4" fmla="*/ 1246345 h 3533321"/>
              <a:gd name="connsiteX5" fmla="*/ 3008790 w 8349272"/>
              <a:gd name="connsiteY5" fmla="*/ 3214845 h 3533321"/>
              <a:gd name="connsiteX6" fmla="*/ 240190 w 8349272"/>
              <a:gd name="connsiteY6" fmla="*/ 3278345 h 3533321"/>
              <a:gd name="connsiteX7" fmla="*/ 214790 w 8349272"/>
              <a:gd name="connsiteY7" fmla="*/ 738345 h 3533321"/>
              <a:gd name="connsiteX8" fmla="*/ 3681890 w 8349272"/>
              <a:gd name="connsiteY8" fmla="*/ 789145 h 3533321"/>
              <a:gd name="connsiteX9" fmla="*/ 5282090 w 8349272"/>
              <a:gd name="connsiteY9" fmla="*/ 446245 h 3533321"/>
              <a:gd name="connsiteX10" fmla="*/ 6971190 w 8349272"/>
              <a:gd name="connsiteY10" fmla="*/ 65245 h 3533321"/>
              <a:gd name="connsiteX0" fmla="*/ 7024739 w 8402821"/>
              <a:gd name="connsiteY0" fmla="*/ 65245 h 3550072"/>
              <a:gd name="connsiteX1" fmla="*/ 8282039 w 8402821"/>
              <a:gd name="connsiteY1" fmla="*/ 39845 h 3550072"/>
              <a:gd name="connsiteX2" fmla="*/ 8193139 w 8402821"/>
              <a:gd name="connsiteY2" fmla="*/ 471645 h 3550072"/>
              <a:gd name="connsiteX3" fmla="*/ 6872339 w 8402821"/>
              <a:gd name="connsiteY3" fmla="*/ 484345 h 3550072"/>
              <a:gd name="connsiteX4" fmla="*/ 4129139 w 8402821"/>
              <a:gd name="connsiteY4" fmla="*/ 1246345 h 3550072"/>
              <a:gd name="connsiteX5" fmla="*/ 3062339 w 8402821"/>
              <a:gd name="connsiteY5" fmla="*/ 3214845 h 3550072"/>
              <a:gd name="connsiteX6" fmla="*/ 547739 w 8402821"/>
              <a:gd name="connsiteY6" fmla="*/ 3303745 h 3550072"/>
              <a:gd name="connsiteX7" fmla="*/ 268339 w 8402821"/>
              <a:gd name="connsiteY7" fmla="*/ 738345 h 3550072"/>
              <a:gd name="connsiteX8" fmla="*/ 3735439 w 8402821"/>
              <a:gd name="connsiteY8" fmla="*/ 789145 h 3550072"/>
              <a:gd name="connsiteX9" fmla="*/ 5335639 w 8402821"/>
              <a:gd name="connsiteY9" fmla="*/ 446245 h 3550072"/>
              <a:gd name="connsiteX10" fmla="*/ 7024739 w 8402821"/>
              <a:gd name="connsiteY10" fmla="*/ 65245 h 3550072"/>
              <a:gd name="connsiteX0" fmla="*/ 6987564 w 8365646"/>
              <a:gd name="connsiteY0" fmla="*/ 65245 h 3481837"/>
              <a:gd name="connsiteX1" fmla="*/ 8244864 w 8365646"/>
              <a:gd name="connsiteY1" fmla="*/ 39845 h 3481837"/>
              <a:gd name="connsiteX2" fmla="*/ 8155964 w 8365646"/>
              <a:gd name="connsiteY2" fmla="*/ 471645 h 3481837"/>
              <a:gd name="connsiteX3" fmla="*/ 6835164 w 8365646"/>
              <a:gd name="connsiteY3" fmla="*/ 484345 h 3481837"/>
              <a:gd name="connsiteX4" fmla="*/ 4091964 w 8365646"/>
              <a:gd name="connsiteY4" fmla="*/ 1246345 h 3481837"/>
              <a:gd name="connsiteX5" fmla="*/ 3025164 w 8365646"/>
              <a:gd name="connsiteY5" fmla="*/ 3214845 h 3481837"/>
              <a:gd name="connsiteX6" fmla="*/ 510564 w 8365646"/>
              <a:gd name="connsiteY6" fmla="*/ 3303745 h 3481837"/>
              <a:gd name="connsiteX7" fmla="*/ 231164 w 8365646"/>
              <a:gd name="connsiteY7" fmla="*/ 738345 h 3481837"/>
              <a:gd name="connsiteX8" fmla="*/ 3698264 w 8365646"/>
              <a:gd name="connsiteY8" fmla="*/ 789145 h 3481837"/>
              <a:gd name="connsiteX9" fmla="*/ 5298464 w 8365646"/>
              <a:gd name="connsiteY9" fmla="*/ 446245 h 3481837"/>
              <a:gd name="connsiteX10" fmla="*/ 6987564 w 8365646"/>
              <a:gd name="connsiteY10" fmla="*/ 65245 h 3481837"/>
              <a:gd name="connsiteX0" fmla="*/ 7035294 w 8413376"/>
              <a:gd name="connsiteY0" fmla="*/ 65245 h 3522651"/>
              <a:gd name="connsiteX1" fmla="*/ 8292594 w 8413376"/>
              <a:gd name="connsiteY1" fmla="*/ 39845 h 3522651"/>
              <a:gd name="connsiteX2" fmla="*/ 8203694 w 8413376"/>
              <a:gd name="connsiteY2" fmla="*/ 471645 h 3522651"/>
              <a:gd name="connsiteX3" fmla="*/ 6882894 w 8413376"/>
              <a:gd name="connsiteY3" fmla="*/ 484345 h 3522651"/>
              <a:gd name="connsiteX4" fmla="*/ 4139694 w 8413376"/>
              <a:gd name="connsiteY4" fmla="*/ 1246345 h 3522651"/>
              <a:gd name="connsiteX5" fmla="*/ 3072894 w 8413376"/>
              <a:gd name="connsiteY5" fmla="*/ 3214845 h 3522651"/>
              <a:gd name="connsiteX6" fmla="*/ 418594 w 8413376"/>
              <a:gd name="connsiteY6" fmla="*/ 3367245 h 3522651"/>
              <a:gd name="connsiteX7" fmla="*/ 278894 w 8413376"/>
              <a:gd name="connsiteY7" fmla="*/ 738345 h 3522651"/>
              <a:gd name="connsiteX8" fmla="*/ 3745994 w 8413376"/>
              <a:gd name="connsiteY8" fmla="*/ 789145 h 3522651"/>
              <a:gd name="connsiteX9" fmla="*/ 5346194 w 8413376"/>
              <a:gd name="connsiteY9" fmla="*/ 446245 h 3522651"/>
              <a:gd name="connsiteX10" fmla="*/ 7035294 w 8413376"/>
              <a:gd name="connsiteY10" fmla="*/ 65245 h 3522651"/>
              <a:gd name="connsiteX0" fmla="*/ 7002493 w 8380575"/>
              <a:gd name="connsiteY0" fmla="*/ 65245 h 3459781"/>
              <a:gd name="connsiteX1" fmla="*/ 8259793 w 8380575"/>
              <a:gd name="connsiteY1" fmla="*/ 39845 h 3459781"/>
              <a:gd name="connsiteX2" fmla="*/ 8170893 w 8380575"/>
              <a:gd name="connsiteY2" fmla="*/ 471645 h 3459781"/>
              <a:gd name="connsiteX3" fmla="*/ 6850093 w 8380575"/>
              <a:gd name="connsiteY3" fmla="*/ 484345 h 3459781"/>
              <a:gd name="connsiteX4" fmla="*/ 4106893 w 8380575"/>
              <a:gd name="connsiteY4" fmla="*/ 1246345 h 3459781"/>
              <a:gd name="connsiteX5" fmla="*/ 3040093 w 8380575"/>
              <a:gd name="connsiteY5" fmla="*/ 3214845 h 3459781"/>
              <a:gd name="connsiteX6" fmla="*/ 385793 w 8380575"/>
              <a:gd name="connsiteY6" fmla="*/ 3367245 h 3459781"/>
              <a:gd name="connsiteX7" fmla="*/ 246093 w 8380575"/>
              <a:gd name="connsiteY7" fmla="*/ 738345 h 3459781"/>
              <a:gd name="connsiteX8" fmla="*/ 3713193 w 8380575"/>
              <a:gd name="connsiteY8" fmla="*/ 789145 h 3459781"/>
              <a:gd name="connsiteX9" fmla="*/ 5313393 w 8380575"/>
              <a:gd name="connsiteY9" fmla="*/ 446245 h 3459781"/>
              <a:gd name="connsiteX10" fmla="*/ 7002493 w 8380575"/>
              <a:gd name="connsiteY10" fmla="*/ 65245 h 3459781"/>
              <a:gd name="connsiteX0" fmla="*/ 7019591 w 8397673"/>
              <a:gd name="connsiteY0" fmla="*/ 65245 h 3412081"/>
              <a:gd name="connsiteX1" fmla="*/ 8276891 w 8397673"/>
              <a:gd name="connsiteY1" fmla="*/ 39845 h 3412081"/>
              <a:gd name="connsiteX2" fmla="*/ 8187991 w 8397673"/>
              <a:gd name="connsiteY2" fmla="*/ 471645 h 3412081"/>
              <a:gd name="connsiteX3" fmla="*/ 6867191 w 8397673"/>
              <a:gd name="connsiteY3" fmla="*/ 484345 h 3412081"/>
              <a:gd name="connsiteX4" fmla="*/ 4123991 w 8397673"/>
              <a:gd name="connsiteY4" fmla="*/ 1246345 h 3412081"/>
              <a:gd name="connsiteX5" fmla="*/ 3057191 w 8397673"/>
              <a:gd name="connsiteY5" fmla="*/ 3214845 h 3412081"/>
              <a:gd name="connsiteX6" fmla="*/ 352091 w 8397673"/>
              <a:gd name="connsiteY6" fmla="*/ 3278345 h 3412081"/>
              <a:gd name="connsiteX7" fmla="*/ 263191 w 8397673"/>
              <a:gd name="connsiteY7" fmla="*/ 738345 h 3412081"/>
              <a:gd name="connsiteX8" fmla="*/ 3730291 w 8397673"/>
              <a:gd name="connsiteY8" fmla="*/ 789145 h 3412081"/>
              <a:gd name="connsiteX9" fmla="*/ 5330491 w 8397673"/>
              <a:gd name="connsiteY9" fmla="*/ 446245 h 3412081"/>
              <a:gd name="connsiteX10" fmla="*/ 7019591 w 8397673"/>
              <a:gd name="connsiteY10" fmla="*/ 65245 h 3412081"/>
              <a:gd name="connsiteX0" fmla="*/ 7041291 w 8419373"/>
              <a:gd name="connsiteY0" fmla="*/ 65245 h 3545711"/>
              <a:gd name="connsiteX1" fmla="*/ 8298591 w 8419373"/>
              <a:gd name="connsiteY1" fmla="*/ 39845 h 3545711"/>
              <a:gd name="connsiteX2" fmla="*/ 8209691 w 8419373"/>
              <a:gd name="connsiteY2" fmla="*/ 471645 h 3545711"/>
              <a:gd name="connsiteX3" fmla="*/ 6888891 w 8419373"/>
              <a:gd name="connsiteY3" fmla="*/ 484345 h 3545711"/>
              <a:gd name="connsiteX4" fmla="*/ 4145691 w 8419373"/>
              <a:gd name="connsiteY4" fmla="*/ 1246345 h 3545711"/>
              <a:gd name="connsiteX5" fmla="*/ 3078891 w 8419373"/>
              <a:gd name="connsiteY5" fmla="*/ 3214845 h 3545711"/>
              <a:gd name="connsiteX6" fmla="*/ 373791 w 8419373"/>
              <a:gd name="connsiteY6" fmla="*/ 3278345 h 3545711"/>
              <a:gd name="connsiteX7" fmla="*/ 386491 w 8419373"/>
              <a:gd name="connsiteY7" fmla="*/ 560545 h 3545711"/>
              <a:gd name="connsiteX8" fmla="*/ 3751991 w 8419373"/>
              <a:gd name="connsiteY8" fmla="*/ 789145 h 3545711"/>
              <a:gd name="connsiteX9" fmla="*/ 5352191 w 8419373"/>
              <a:gd name="connsiteY9" fmla="*/ 446245 h 3545711"/>
              <a:gd name="connsiteX10" fmla="*/ 7041291 w 8419373"/>
              <a:gd name="connsiteY10" fmla="*/ 65245 h 3545711"/>
              <a:gd name="connsiteX0" fmla="*/ 6928238 w 8306320"/>
              <a:gd name="connsiteY0" fmla="*/ 65245 h 3545711"/>
              <a:gd name="connsiteX1" fmla="*/ 8185538 w 8306320"/>
              <a:gd name="connsiteY1" fmla="*/ 39845 h 3545711"/>
              <a:gd name="connsiteX2" fmla="*/ 8096638 w 8306320"/>
              <a:gd name="connsiteY2" fmla="*/ 471645 h 3545711"/>
              <a:gd name="connsiteX3" fmla="*/ 6775838 w 8306320"/>
              <a:gd name="connsiteY3" fmla="*/ 484345 h 3545711"/>
              <a:gd name="connsiteX4" fmla="*/ 4032638 w 8306320"/>
              <a:gd name="connsiteY4" fmla="*/ 1246345 h 3545711"/>
              <a:gd name="connsiteX5" fmla="*/ 2965838 w 8306320"/>
              <a:gd name="connsiteY5" fmla="*/ 3214845 h 3545711"/>
              <a:gd name="connsiteX6" fmla="*/ 260738 w 8306320"/>
              <a:gd name="connsiteY6" fmla="*/ 3278345 h 3545711"/>
              <a:gd name="connsiteX7" fmla="*/ 273438 w 8306320"/>
              <a:gd name="connsiteY7" fmla="*/ 560545 h 3545711"/>
              <a:gd name="connsiteX8" fmla="*/ 3638938 w 8306320"/>
              <a:gd name="connsiteY8" fmla="*/ 789145 h 3545711"/>
              <a:gd name="connsiteX9" fmla="*/ 5239138 w 8306320"/>
              <a:gd name="connsiteY9" fmla="*/ 446245 h 3545711"/>
              <a:gd name="connsiteX10" fmla="*/ 6928238 w 8306320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6969555 w 8347637"/>
              <a:gd name="connsiteY0" fmla="*/ 65245 h 3545711"/>
              <a:gd name="connsiteX1" fmla="*/ 8226855 w 8347637"/>
              <a:gd name="connsiteY1" fmla="*/ 39845 h 3545711"/>
              <a:gd name="connsiteX2" fmla="*/ 8137955 w 8347637"/>
              <a:gd name="connsiteY2" fmla="*/ 471645 h 3545711"/>
              <a:gd name="connsiteX3" fmla="*/ 6817155 w 8347637"/>
              <a:gd name="connsiteY3" fmla="*/ 484345 h 3545711"/>
              <a:gd name="connsiteX4" fmla="*/ 4073955 w 8347637"/>
              <a:gd name="connsiteY4" fmla="*/ 1246345 h 3545711"/>
              <a:gd name="connsiteX5" fmla="*/ 3007155 w 8347637"/>
              <a:gd name="connsiteY5" fmla="*/ 3214845 h 3545711"/>
              <a:gd name="connsiteX6" fmla="*/ 302055 w 8347637"/>
              <a:gd name="connsiteY6" fmla="*/ 3278345 h 3545711"/>
              <a:gd name="connsiteX7" fmla="*/ 314755 w 8347637"/>
              <a:gd name="connsiteY7" fmla="*/ 560545 h 3545711"/>
              <a:gd name="connsiteX8" fmla="*/ 3134155 w 8347637"/>
              <a:gd name="connsiteY8" fmla="*/ 547845 h 3545711"/>
              <a:gd name="connsiteX9" fmla="*/ 5280455 w 8347637"/>
              <a:gd name="connsiteY9" fmla="*/ 446245 h 3545711"/>
              <a:gd name="connsiteX10" fmla="*/ 6969555 w 8347637"/>
              <a:gd name="connsiteY10" fmla="*/ 65245 h 3545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47637" h="3545711">
                <a:moveTo>
                  <a:pt x="6969555" y="65245"/>
                </a:moveTo>
                <a:cubicBezTo>
                  <a:pt x="7460622" y="-2488"/>
                  <a:pt x="8032122" y="-27888"/>
                  <a:pt x="8226855" y="39845"/>
                </a:cubicBezTo>
                <a:cubicBezTo>
                  <a:pt x="8421588" y="107578"/>
                  <a:pt x="8372905" y="397562"/>
                  <a:pt x="8137955" y="471645"/>
                </a:cubicBezTo>
                <a:cubicBezTo>
                  <a:pt x="7903005" y="545728"/>
                  <a:pt x="7494488" y="355228"/>
                  <a:pt x="6817155" y="484345"/>
                </a:cubicBezTo>
                <a:cubicBezTo>
                  <a:pt x="6139822" y="613462"/>
                  <a:pt x="4708955" y="791262"/>
                  <a:pt x="4073955" y="1246345"/>
                </a:cubicBezTo>
                <a:cubicBezTo>
                  <a:pt x="3438955" y="1701428"/>
                  <a:pt x="3635805" y="2876178"/>
                  <a:pt x="3007155" y="3214845"/>
                </a:cubicBezTo>
                <a:cubicBezTo>
                  <a:pt x="2378505" y="3553512"/>
                  <a:pt x="750788" y="3720728"/>
                  <a:pt x="302055" y="3278345"/>
                </a:cubicBezTo>
                <a:cubicBezTo>
                  <a:pt x="-146678" y="2835962"/>
                  <a:pt x="-55662" y="888628"/>
                  <a:pt x="314755" y="560545"/>
                </a:cubicBezTo>
                <a:cubicBezTo>
                  <a:pt x="685172" y="232462"/>
                  <a:pt x="2486455" y="539378"/>
                  <a:pt x="3134155" y="547845"/>
                </a:cubicBezTo>
                <a:cubicBezTo>
                  <a:pt x="3921555" y="556312"/>
                  <a:pt x="4641222" y="526678"/>
                  <a:pt x="5280455" y="446245"/>
                </a:cubicBezTo>
                <a:cubicBezTo>
                  <a:pt x="5919688" y="365812"/>
                  <a:pt x="6478488" y="132978"/>
                  <a:pt x="6969555" y="65245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51"/>
          <a:stretch/>
        </p:blipFill>
        <p:spPr>
          <a:xfrm>
            <a:off x="303710" y="3774784"/>
            <a:ext cx="2657308" cy="2570454"/>
          </a:xfrm>
          <a:prstGeom prst="rect">
            <a:avLst/>
          </a:prstGeom>
        </p:spPr>
      </p:pic>
      <p:sp>
        <p:nvSpPr>
          <p:cNvPr id="25" name="Textfeld 24"/>
          <p:cNvSpPr txBox="1"/>
          <p:nvPr/>
        </p:nvSpPr>
        <p:spPr>
          <a:xfrm>
            <a:off x="592330" y="3833159"/>
            <a:ext cx="698909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dirty="0" smtClean="0"/>
              <a:t>Normal</a:t>
            </a:r>
            <a:endParaRPr lang="en-GB" dirty="0"/>
          </a:p>
        </p:txBody>
      </p:sp>
      <p:sp>
        <p:nvSpPr>
          <p:cNvPr id="26" name="Rechteck 25"/>
          <p:cNvSpPr/>
          <p:nvPr/>
        </p:nvSpPr>
        <p:spPr>
          <a:xfrm>
            <a:off x="1897456" y="3833159"/>
            <a:ext cx="784895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de-DE" dirty="0" err="1" smtClean="0"/>
              <a:t>Inverted</a:t>
            </a:r>
            <a:endParaRPr lang="en-GB" dirty="0"/>
          </a:p>
        </p:txBody>
      </p: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13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209331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6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‘currently’ 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Freihandform 5"/>
          <p:cNvSpPr/>
          <p:nvPr/>
        </p:nvSpPr>
        <p:spPr>
          <a:xfrm>
            <a:off x="4622796" y="47868"/>
            <a:ext cx="7531637" cy="3191744"/>
          </a:xfrm>
          <a:custGeom>
            <a:avLst/>
            <a:gdLst>
              <a:gd name="connsiteX0" fmla="*/ 1321297 w 7561671"/>
              <a:gd name="connsiteY0" fmla="*/ 2358538 h 3174211"/>
              <a:gd name="connsiteX1" fmla="*/ 497 w 7561671"/>
              <a:gd name="connsiteY1" fmla="*/ 2625238 h 3174211"/>
              <a:gd name="connsiteX2" fmla="*/ 1435597 w 7561671"/>
              <a:gd name="connsiteY2" fmla="*/ 2841138 h 3174211"/>
              <a:gd name="connsiteX3" fmla="*/ 6477497 w 7561671"/>
              <a:gd name="connsiteY3" fmla="*/ 3120538 h 3174211"/>
              <a:gd name="connsiteX4" fmla="*/ 7531597 w 7561671"/>
              <a:gd name="connsiteY4" fmla="*/ 1672738 h 3174211"/>
              <a:gd name="connsiteX5" fmla="*/ 7074397 w 7561671"/>
              <a:gd name="connsiteY5" fmla="*/ 212238 h 3174211"/>
              <a:gd name="connsiteX6" fmla="*/ 5067797 w 7561671"/>
              <a:gd name="connsiteY6" fmla="*/ 199538 h 3174211"/>
              <a:gd name="connsiteX7" fmla="*/ 4864597 w 7561671"/>
              <a:gd name="connsiteY7" fmla="*/ 2015638 h 3174211"/>
              <a:gd name="connsiteX8" fmla="*/ 1321297 w 7561671"/>
              <a:gd name="connsiteY8" fmla="*/ 2358538 h 3174211"/>
              <a:gd name="connsiteX0" fmla="*/ 1321297 w 7561671"/>
              <a:gd name="connsiteY0" fmla="*/ 2358538 h 3174603"/>
              <a:gd name="connsiteX1" fmla="*/ 497 w 7561671"/>
              <a:gd name="connsiteY1" fmla="*/ 2599838 h 3174603"/>
              <a:gd name="connsiteX2" fmla="*/ 1435597 w 7561671"/>
              <a:gd name="connsiteY2" fmla="*/ 2841138 h 3174603"/>
              <a:gd name="connsiteX3" fmla="*/ 6477497 w 7561671"/>
              <a:gd name="connsiteY3" fmla="*/ 3120538 h 3174603"/>
              <a:gd name="connsiteX4" fmla="*/ 7531597 w 7561671"/>
              <a:gd name="connsiteY4" fmla="*/ 1672738 h 3174603"/>
              <a:gd name="connsiteX5" fmla="*/ 7074397 w 7561671"/>
              <a:gd name="connsiteY5" fmla="*/ 212238 h 3174603"/>
              <a:gd name="connsiteX6" fmla="*/ 5067797 w 7561671"/>
              <a:gd name="connsiteY6" fmla="*/ 199538 h 3174603"/>
              <a:gd name="connsiteX7" fmla="*/ 4864597 w 7561671"/>
              <a:gd name="connsiteY7" fmla="*/ 2015638 h 3174603"/>
              <a:gd name="connsiteX8" fmla="*/ 1321297 w 7561671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0882 w 7561256"/>
              <a:gd name="connsiteY0" fmla="*/ 2358538 h 3174603"/>
              <a:gd name="connsiteX1" fmla="*/ 82 w 7561256"/>
              <a:gd name="connsiteY1" fmla="*/ 2599838 h 3174603"/>
              <a:gd name="connsiteX2" fmla="*/ 1435182 w 7561256"/>
              <a:gd name="connsiteY2" fmla="*/ 2841138 h 3174603"/>
              <a:gd name="connsiteX3" fmla="*/ 6477082 w 7561256"/>
              <a:gd name="connsiteY3" fmla="*/ 3120538 h 3174603"/>
              <a:gd name="connsiteX4" fmla="*/ 7531182 w 7561256"/>
              <a:gd name="connsiteY4" fmla="*/ 1672738 h 3174603"/>
              <a:gd name="connsiteX5" fmla="*/ 7073982 w 7561256"/>
              <a:gd name="connsiteY5" fmla="*/ 212238 h 3174603"/>
              <a:gd name="connsiteX6" fmla="*/ 5067382 w 7561256"/>
              <a:gd name="connsiteY6" fmla="*/ 199538 h 3174603"/>
              <a:gd name="connsiteX7" fmla="*/ 4864182 w 7561256"/>
              <a:gd name="connsiteY7" fmla="*/ 2015638 h 3174603"/>
              <a:gd name="connsiteX8" fmla="*/ 1320882 w 7561256"/>
              <a:gd name="connsiteY8" fmla="*/ 2358538 h 3174603"/>
              <a:gd name="connsiteX0" fmla="*/ 1324666 w 7565040"/>
              <a:gd name="connsiteY0" fmla="*/ 2358538 h 3178941"/>
              <a:gd name="connsiteX1" fmla="*/ 3866 w 7565040"/>
              <a:gd name="connsiteY1" fmla="*/ 2599838 h 3178941"/>
              <a:gd name="connsiteX2" fmla="*/ 1794566 w 7565040"/>
              <a:gd name="connsiteY2" fmla="*/ 2866538 h 3178941"/>
              <a:gd name="connsiteX3" fmla="*/ 6480866 w 7565040"/>
              <a:gd name="connsiteY3" fmla="*/ 3120538 h 3178941"/>
              <a:gd name="connsiteX4" fmla="*/ 7534966 w 7565040"/>
              <a:gd name="connsiteY4" fmla="*/ 1672738 h 3178941"/>
              <a:gd name="connsiteX5" fmla="*/ 7077766 w 7565040"/>
              <a:gd name="connsiteY5" fmla="*/ 212238 h 3178941"/>
              <a:gd name="connsiteX6" fmla="*/ 5071166 w 7565040"/>
              <a:gd name="connsiteY6" fmla="*/ 199538 h 3178941"/>
              <a:gd name="connsiteX7" fmla="*/ 4867966 w 7565040"/>
              <a:gd name="connsiteY7" fmla="*/ 2015638 h 3178941"/>
              <a:gd name="connsiteX8" fmla="*/ 1324666 w 7565040"/>
              <a:gd name="connsiteY8" fmla="*/ 2358538 h 3178941"/>
              <a:gd name="connsiteX0" fmla="*/ 1320804 w 7561178"/>
              <a:gd name="connsiteY0" fmla="*/ 2358538 h 3178941"/>
              <a:gd name="connsiteX1" fmla="*/ 4 w 7561178"/>
              <a:gd name="connsiteY1" fmla="*/ 2599838 h 3178941"/>
              <a:gd name="connsiteX2" fmla="*/ 1790704 w 7561178"/>
              <a:gd name="connsiteY2" fmla="*/ 2866538 h 3178941"/>
              <a:gd name="connsiteX3" fmla="*/ 6477004 w 7561178"/>
              <a:gd name="connsiteY3" fmla="*/ 3120538 h 3178941"/>
              <a:gd name="connsiteX4" fmla="*/ 7531104 w 7561178"/>
              <a:gd name="connsiteY4" fmla="*/ 1672738 h 3178941"/>
              <a:gd name="connsiteX5" fmla="*/ 7073904 w 7561178"/>
              <a:gd name="connsiteY5" fmla="*/ 212238 h 3178941"/>
              <a:gd name="connsiteX6" fmla="*/ 5067304 w 7561178"/>
              <a:gd name="connsiteY6" fmla="*/ 199538 h 3178941"/>
              <a:gd name="connsiteX7" fmla="*/ 4864104 w 7561178"/>
              <a:gd name="connsiteY7" fmla="*/ 2015638 h 3178941"/>
              <a:gd name="connsiteX8" fmla="*/ 1320804 w 7561178"/>
              <a:gd name="connsiteY8" fmla="*/ 2358538 h 3178941"/>
              <a:gd name="connsiteX0" fmla="*/ 1320804 w 7553183"/>
              <a:gd name="connsiteY0" fmla="*/ 2358538 h 3178941"/>
              <a:gd name="connsiteX1" fmla="*/ 4 w 7553183"/>
              <a:gd name="connsiteY1" fmla="*/ 2599838 h 3178941"/>
              <a:gd name="connsiteX2" fmla="*/ 1790704 w 7553183"/>
              <a:gd name="connsiteY2" fmla="*/ 2866538 h 3178941"/>
              <a:gd name="connsiteX3" fmla="*/ 6604004 w 7553183"/>
              <a:gd name="connsiteY3" fmla="*/ 3120538 h 3178941"/>
              <a:gd name="connsiteX4" fmla="*/ 7531104 w 7553183"/>
              <a:gd name="connsiteY4" fmla="*/ 1672738 h 3178941"/>
              <a:gd name="connsiteX5" fmla="*/ 7073904 w 7553183"/>
              <a:gd name="connsiteY5" fmla="*/ 212238 h 3178941"/>
              <a:gd name="connsiteX6" fmla="*/ 5067304 w 7553183"/>
              <a:gd name="connsiteY6" fmla="*/ 199538 h 3178941"/>
              <a:gd name="connsiteX7" fmla="*/ 4864104 w 7553183"/>
              <a:gd name="connsiteY7" fmla="*/ 2015638 h 3178941"/>
              <a:gd name="connsiteX8" fmla="*/ 1320804 w 7553183"/>
              <a:gd name="connsiteY8" fmla="*/ 2358538 h 3178941"/>
              <a:gd name="connsiteX0" fmla="*/ 1320804 w 7553183"/>
              <a:gd name="connsiteY0" fmla="*/ 2358538 h 3130297"/>
              <a:gd name="connsiteX1" fmla="*/ 4 w 7553183"/>
              <a:gd name="connsiteY1" fmla="*/ 2599838 h 3130297"/>
              <a:gd name="connsiteX2" fmla="*/ 1790704 w 7553183"/>
              <a:gd name="connsiteY2" fmla="*/ 2866538 h 3130297"/>
              <a:gd name="connsiteX3" fmla="*/ 6604004 w 7553183"/>
              <a:gd name="connsiteY3" fmla="*/ 3120538 h 3130297"/>
              <a:gd name="connsiteX4" fmla="*/ 7531104 w 7553183"/>
              <a:gd name="connsiteY4" fmla="*/ 1672738 h 3130297"/>
              <a:gd name="connsiteX5" fmla="*/ 7073904 w 7553183"/>
              <a:gd name="connsiteY5" fmla="*/ 212238 h 3130297"/>
              <a:gd name="connsiteX6" fmla="*/ 5067304 w 7553183"/>
              <a:gd name="connsiteY6" fmla="*/ 199538 h 3130297"/>
              <a:gd name="connsiteX7" fmla="*/ 4864104 w 7553183"/>
              <a:gd name="connsiteY7" fmla="*/ 2015638 h 3130297"/>
              <a:gd name="connsiteX8" fmla="*/ 1320804 w 7553183"/>
              <a:gd name="connsiteY8" fmla="*/ 2358538 h 3130297"/>
              <a:gd name="connsiteX0" fmla="*/ 1320804 w 7531443"/>
              <a:gd name="connsiteY0" fmla="*/ 2358538 h 3130297"/>
              <a:gd name="connsiteX1" fmla="*/ 4 w 7531443"/>
              <a:gd name="connsiteY1" fmla="*/ 2599838 h 3130297"/>
              <a:gd name="connsiteX2" fmla="*/ 1790704 w 7531443"/>
              <a:gd name="connsiteY2" fmla="*/ 2866538 h 3130297"/>
              <a:gd name="connsiteX3" fmla="*/ 6604004 w 7531443"/>
              <a:gd name="connsiteY3" fmla="*/ 3120538 h 3130297"/>
              <a:gd name="connsiteX4" fmla="*/ 7531104 w 7531443"/>
              <a:gd name="connsiteY4" fmla="*/ 1672738 h 3130297"/>
              <a:gd name="connsiteX5" fmla="*/ 7073904 w 7531443"/>
              <a:gd name="connsiteY5" fmla="*/ 212238 h 3130297"/>
              <a:gd name="connsiteX6" fmla="*/ 5067304 w 7531443"/>
              <a:gd name="connsiteY6" fmla="*/ 199538 h 3130297"/>
              <a:gd name="connsiteX7" fmla="*/ 4864104 w 7531443"/>
              <a:gd name="connsiteY7" fmla="*/ 2015638 h 3130297"/>
              <a:gd name="connsiteX8" fmla="*/ 1320804 w 7531443"/>
              <a:gd name="connsiteY8" fmla="*/ 2358538 h 3130297"/>
              <a:gd name="connsiteX0" fmla="*/ 1320804 w 7533206"/>
              <a:gd name="connsiteY0" fmla="*/ 2358538 h 3126634"/>
              <a:gd name="connsiteX1" fmla="*/ 4 w 7533206"/>
              <a:gd name="connsiteY1" fmla="*/ 2599838 h 3126634"/>
              <a:gd name="connsiteX2" fmla="*/ 1790704 w 7533206"/>
              <a:gd name="connsiteY2" fmla="*/ 2866538 h 3126634"/>
              <a:gd name="connsiteX3" fmla="*/ 6604004 w 7533206"/>
              <a:gd name="connsiteY3" fmla="*/ 3120538 h 3126634"/>
              <a:gd name="connsiteX4" fmla="*/ 7531104 w 7533206"/>
              <a:gd name="connsiteY4" fmla="*/ 1672738 h 3126634"/>
              <a:gd name="connsiteX5" fmla="*/ 7073904 w 7533206"/>
              <a:gd name="connsiteY5" fmla="*/ 212238 h 3126634"/>
              <a:gd name="connsiteX6" fmla="*/ 5067304 w 7533206"/>
              <a:gd name="connsiteY6" fmla="*/ 199538 h 3126634"/>
              <a:gd name="connsiteX7" fmla="*/ 4864104 w 7533206"/>
              <a:gd name="connsiteY7" fmla="*/ 2015638 h 3126634"/>
              <a:gd name="connsiteX8" fmla="*/ 1320804 w 7533206"/>
              <a:gd name="connsiteY8" fmla="*/ 2358538 h 3126634"/>
              <a:gd name="connsiteX0" fmla="*/ 1320804 w 7567739"/>
              <a:gd name="connsiteY0" fmla="*/ 2389560 h 3151855"/>
              <a:gd name="connsiteX1" fmla="*/ 4 w 7567739"/>
              <a:gd name="connsiteY1" fmla="*/ 2630860 h 3151855"/>
              <a:gd name="connsiteX2" fmla="*/ 1790704 w 7567739"/>
              <a:gd name="connsiteY2" fmla="*/ 2897560 h 3151855"/>
              <a:gd name="connsiteX3" fmla="*/ 6604004 w 7567739"/>
              <a:gd name="connsiteY3" fmla="*/ 3151560 h 3151855"/>
              <a:gd name="connsiteX4" fmla="*/ 7531104 w 7567739"/>
              <a:gd name="connsiteY4" fmla="*/ 1703760 h 3151855"/>
              <a:gd name="connsiteX5" fmla="*/ 7150104 w 7567739"/>
              <a:gd name="connsiteY5" fmla="*/ 179760 h 3151855"/>
              <a:gd name="connsiteX6" fmla="*/ 5067304 w 7567739"/>
              <a:gd name="connsiteY6" fmla="*/ 230560 h 3151855"/>
              <a:gd name="connsiteX7" fmla="*/ 4864104 w 7567739"/>
              <a:gd name="connsiteY7" fmla="*/ 2046660 h 3151855"/>
              <a:gd name="connsiteX8" fmla="*/ 1320804 w 7567739"/>
              <a:gd name="connsiteY8" fmla="*/ 2389560 h 3151855"/>
              <a:gd name="connsiteX0" fmla="*/ 1320804 w 7563712"/>
              <a:gd name="connsiteY0" fmla="*/ 2364013 h 3126308"/>
              <a:gd name="connsiteX1" fmla="*/ 4 w 7563712"/>
              <a:gd name="connsiteY1" fmla="*/ 2605313 h 3126308"/>
              <a:gd name="connsiteX2" fmla="*/ 1790704 w 7563712"/>
              <a:gd name="connsiteY2" fmla="*/ 2872013 h 3126308"/>
              <a:gd name="connsiteX3" fmla="*/ 6604004 w 7563712"/>
              <a:gd name="connsiteY3" fmla="*/ 3126013 h 3126308"/>
              <a:gd name="connsiteX4" fmla="*/ 7531104 w 7563712"/>
              <a:gd name="connsiteY4" fmla="*/ 1678213 h 3126308"/>
              <a:gd name="connsiteX5" fmla="*/ 7150104 w 7563712"/>
              <a:gd name="connsiteY5" fmla="*/ 154213 h 3126308"/>
              <a:gd name="connsiteX6" fmla="*/ 5245104 w 7563712"/>
              <a:gd name="connsiteY6" fmla="*/ 255813 h 3126308"/>
              <a:gd name="connsiteX7" fmla="*/ 4864104 w 7563712"/>
              <a:gd name="connsiteY7" fmla="*/ 2021113 h 3126308"/>
              <a:gd name="connsiteX8" fmla="*/ 1320804 w 7563712"/>
              <a:gd name="connsiteY8" fmla="*/ 2364013 h 3126308"/>
              <a:gd name="connsiteX0" fmla="*/ 1320804 w 7559822"/>
              <a:gd name="connsiteY0" fmla="*/ 2336375 h 3098670"/>
              <a:gd name="connsiteX1" fmla="*/ 4 w 7559822"/>
              <a:gd name="connsiteY1" fmla="*/ 2577675 h 3098670"/>
              <a:gd name="connsiteX2" fmla="*/ 1790704 w 7559822"/>
              <a:gd name="connsiteY2" fmla="*/ 2844375 h 3098670"/>
              <a:gd name="connsiteX3" fmla="*/ 6604004 w 7559822"/>
              <a:gd name="connsiteY3" fmla="*/ 3098375 h 3098670"/>
              <a:gd name="connsiteX4" fmla="*/ 7531104 w 7559822"/>
              <a:gd name="connsiteY4" fmla="*/ 1650575 h 3098670"/>
              <a:gd name="connsiteX5" fmla="*/ 7150104 w 7559822"/>
              <a:gd name="connsiteY5" fmla="*/ 126575 h 3098670"/>
              <a:gd name="connsiteX6" fmla="*/ 5448304 w 7559822"/>
              <a:gd name="connsiteY6" fmla="*/ 291675 h 3098670"/>
              <a:gd name="connsiteX7" fmla="*/ 4864104 w 7559822"/>
              <a:gd name="connsiteY7" fmla="*/ 1993475 h 3098670"/>
              <a:gd name="connsiteX8" fmla="*/ 1320804 w 7559822"/>
              <a:gd name="connsiteY8" fmla="*/ 2336375 h 3098670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382886 h 3145181"/>
              <a:gd name="connsiteX1" fmla="*/ 4 w 7565648"/>
              <a:gd name="connsiteY1" fmla="*/ 2624186 h 3145181"/>
              <a:gd name="connsiteX2" fmla="*/ 1790704 w 7565648"/>
              <a:gd name="connsiteY2" fmla="*/ 2890886 h 3145181"/>
              <a:gd name="connsiteX3" fmla="*/ 6604004 w 7565648"/>
              <a:gd name="connsiteY3" fmla="*/ 3144886 h 3145181"/>
              <a:gd name="connsiteX4" fmla="*/ 7531104 w 7565648"/>
              <a:gd name="connsiteY4" fmla="*/ 1697086 h 3145181"/>
              <a:gd name="connsiteX5" fmla="*/ 7150104 w 7565648"/>
              <a:gd name="connsiteY5" fmla="*/ 173086 h 3145181"/>
              <a:gd name="connsiteX6" fmla="*/ 5156204 w 7565648"/>
              <a:gd name="connsiteY6" fmla="*/ 236586 h 3145181"/>
              <a:gd name="connsiteX7" fmla="*/ 4864104 w 7565648"/>
              <a:gd name="connsiteY7" fmla="*/ 2039986 h 3145181"/>
              <a:gd name="connsiteX8" fmla="*/ 1320804 w 7565648"/>
              <a:gd name="connsiteY8" fmla="*/ 2382886 h 3145181"/>
              <a:gd name="connsiteX0" fmla="*/ 1320804 w 7565648"/>
              <a:gd name="connsiteY0" fmla="*/ 2428632 h 3190927"/>
              <a:gd name="connsiteX1" fmla="*/ 4 w 7565648"/>
              <a:gd name="connsiteY1" fmla="*/ 2669932 h 3190927"/>
              <a:gd name="connsiteX2" fmla="*/ 1790704 w 7565648"/>
              <a:gd name="connsiteY2" fmla="*/ 2936632 h 3190927"/>
              <a:gd name="connsiteX3" fmla="*/ 6604004 w 7565648"/>
              <a:gd name="connsiteY3" fmla="*/ 3190632 h 3190927"/>
              <a:gd name="connsiteX4" fmla="*/ 7531104 w 7565648"/>
              <a:gd name="connsiteY4" fmla="*/ 1742832 h 3190927"/>
              <a:gd name="connsiteX5" fmla="*/ 7150104 w 7565648"/>
              <a:gd name="connsiteY5" fmla="*/ 218832 h 3190927"/>
              <a:gd name="connsiteX6" fmla="*/ 5156204 w 7565648"/>
              <a:gd name="connsiteY6" fmla="*/ 282332 h 3190927"/>
              <a:gd name="connsiteX7" fmla="*/ 4864104 w 7565648"/>
              <a:gd name="connsiteY7" fmla="*/ 2085732 h 3190927"/>
              <a:gd name="connsiteX8" fmla="*/ 1320804 w 7565648"/>
              <a:gd name="connsiteY8" fmla="*/ 2428632 h 3190927"/>
              <a:gd name="connsiteX0" fmla="*/ 1320804 w 7531637"/>
              <a:gd name="connsiteY0" fmla="*/ 2428632 h 3191744"/>
              <a:gd name="connsiteX1" fmla="*/ 4 w 7531637"/>
              <a:gd name="connsiteY1" fmla="*/ 2669932 h 3191744"/>
              <a:gd name="connsiteX2" fmla="*/ 1790704 w 7531637"/>
              <a:gd name="connsiteY2" fmla="*/ 2936632 h 3191744"/>
              <a:gd name="connsiteX3" fmla="*/ 6604004 w 7531637"/>
              <a:gd name="connsiteY3" fmla="*/ 3190632 h 3191744"/>
              <a:gd name="connsiteX4" fmla="*/ 7531104 w 7531637"/>
              <a:gd name="connsiteY4" fmla="*/ 1742832 h 3191744"/>
              <a:gd name="connsiteX5" fmla="*/ 7150104 w 7531637"/>
              <a:gd name="connsiteY5" fmla="*/ 218832 h 3191744"/>
              <a:gd name="connsiteX6" fmla="*/ 5156204 w 7531637"/>
              <a:gd name="connsiteY6" fmla="*/ 282332 h 3191744"/>
              <a:gd name="connsiteX7" fmla="*/ 4864104 w 7531637"/>
              <a:gd name="connsiteY7" fmla="*/ 2085732 h 3191744"/>
              <a:gd name="connsiteX8" fmla="*/ 1320804 w 7531637"/>
              <a:gd name="connsiteY8" fmla="*/ 2428632 h 319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1637" h="3191744">
                <a:moveTo>
                  <a:pt x="1320804" y="2428632"/>
                </a:moveTo>
                <a:cubicBezTo>
                  <a:pt x="1056221" y="2437099"/>
                  <a:pt x="-2113" y="2394765"/>
                  <a:pt x="4" y="2669932"/>
                </a:cubicBezTo>
                <a:cubicBezTo>
                  <a:pt x="2121" y="2945099"/>
                  <a:pt x="690037" y="2849849"/>
                  <a:pt x="1790704" y="2936632"/>
                </a:cubicBezTo>
                <a:cubicBezTo>
                  <a:pt x="2891371" y="3023415"/>
                  <a:pt x="5659971" y="3199099"/>
                  <a:pt x="6604004" y="3190632"/>
                </a:cubicBezTo>
                <a:cubicBezTo>
                  <a:pt x="7548037" y="3182165"/>
                  <a:pt x="7528987" y="3343032"/>
                  <a:pt x="7531104" y="1742832"/>
                </a:cubicBezTo>
                <a:cubicBezTo>
                  <a:pt x="7533221" y="142632"/>
                  <a:pt x="7545921" y="462249"/>
                  <a:pt x="7150104" y="218832"/>
                </a:cubicBezTo>
                <a:cubicBezTo>
                  <a:pt x="6754287" y="-24585"/>
                  <a:pt x="5371668" y="-141414"/>
                  <a:pt x="5156204" y="282332"/>
                </a:cubicBezTo>
                <a:cubicBezTo>
                  <a:pt x="5029204" y="532099"/>
                  <a:pt x="5503337" y="1728015"/>
                  <a:pt x="4864104" y="2085732"/>
                </a:cubicBezTo>
                <a:cubicBezTo>
                  <a:pt x="4224871" y="2443449"/>
                  <a:pt x="1585387" y="2420165"/>
                  <a:pt x="1320804" y="2428632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ihandform 6"/>
          <p:cNvSpPr/>
          <p:nvPr/>
        </p:nvSpPr>
        <p:spPr>
          <a:xfrm>
            <a:off x="69693" y="583953"/>
            <a:ext cx="7379712" cy="2750594"/>
          </a:xfrm>
          <a:custGeom>
            <a:avLst/>
            <a:gdLst>
              <a:gd name="connsiteX0" fmla="*/ 7515421 w 7738525"/>
              <a:gd name="connsiteY0" fmla="*/ 2307035 h 2707881"/>
              <a:gd name="connsiteX1" fmla="*/ 7337621 w 7738525"/>
              <a:gd name="connsiteY1" fmla="*/ 2586435 h 2707881"/>
              <a:gd name="connsiteX2" fmla="*/ 4937321 w 7738525"/>
              <a:gd name="connsiteY2" fmla="*/ 2662635 h 2707881"/>
              <a:gd name="connsiteX3" fmla="*/ 3654621 w 7738525"/>
              <a:gd name="connsiteY3" fmla="*/ 1900635 h 2707881"/>
              <a:gd name="connsiteX4" fmla="*/ 581221 w 7738525"/>
              <a:gd name="connsiteY4" fmla="*/ 1735535 h 2707881"/>
              <a:gd name="connsiteX5" fmla="*/ 466921 w 7738525"/>
              <a:gd name="connsiteY5" fmla="*/ 224235 h 2707881"/>
              <a:gd name="connsiteX6" fmla="*/ 5496121 w 7738525"/>
              <a:gd name="connsiteY6" fmla="*/ 173435 h 2707881"/>
              <a:gd name="connsiteX7" fmla="*/ 5432621 w 7738525"/>
              <a:gd name="connsiteY7" fmla="*/ 1811735 h 2707881"/>
              <a:gd name="connsiteX8" fmla="*/ 5089721 w 7738525"/>
              <a:gd name="connsiteY8" fmla="*/ 2319735 h 2707881"/>
              <a:gd name="connsiteX9" fmla="*/ 7515421 w 7738525"/>
              <a:gd name="connsiteY9" fmla="*/ 2307035 h 2707881"/>
              <a:gd name="connsiteX0" fmla="*/ 7257093 w 7480197"/>
              <a:gd name="connsiteY0" fmla="*/ 2265680 h 2666526"/>
              <a:gd name="connsiteX1" fmla="*/ 7079293 w 7480197"/>
              <a:gd name="connsiteY1" fmla="*/ 2545080 h 2666526"/>
              <a:gd name="connsiteX2" fmla="*/ 4678993 w 7480197"/>
              <a:gd name="connsiteY2" fmla="*/ 2621280 h 2666526"/>
              <a:gd name="connsiteX3" fmla="*/ 3396293 w 7480197"/>
              <a:gd name="connsiteY3" fmla="*/ 1859280 h 2666526"/>
              <a:gd name="connsiteX4" fmla="*/ 322893 w 7480197"/>
              <a:gd name="connsiteY4" fmla="*/ 1694180 h 2666526"/>
              <a:gd name="connsiteX5" fmla="*/ 208593 w 7480197"/>
              <a:gd name="connsiteY5" fmla="*/ 182880 h 2666526"/>
              <a:gd name="connsiteX6" fmla="*/ 5237793 w 7480197"/>
              <a:gd name="connsiteY6" fmla="*/ 132080 h 2666526"/>
              <a:gd name="connsiteX7" fmla="*/ 5174293 w 7480197"/>
              <a:gd name="connsiteY7" fmla="*/ 1770380 h 2666526"/>
              <a:gd name="connsiteX8" fmla="*/ 4831393 w 7480197"/>
              <a:gd name="connsiteY8" fmla="*/ 2278380 h 2666526"/>
              <a:gd name="connsiteX9" fmla="*/ 7257093 w 7480197"/>
              <a:gd name="connsiteY9" fmla="*/ 2265680 h 2666526"/>
              <a:gd name="connsiteX0" fmla="*/ 7134325 w 7357429"/>
              <a:gd name="connsiteY0" fmla="*/ 2265680 h 2666526"/>
              <a:gd name="connsiteX1" fmla="*/ 6956525 w 7357429"/>
              <a:gd name="connsiteY1" fmla="*/ 2545080 h 2666526"/>
              <a:gd name="connsiteX2" fmla="*/ 4556225 w 7357429"/>
              <a:gd name="connsiteY2" fmla="*/ 2621280 h 2666526"/>
              <a:gd name="connsiteX3" fmla="*/ 3273525 w 7357429"/>
              <a:gd name="connsiteY3" fmla="*/ 1859280 h 2666526"/>
              <a:gd name="connsiteX4" fmla="*/ 200125 w 7357429"/>
              <a:gd name="connsiteY4" fmla="*/ 1694180 h 2666526"/>
              <a:gd name="connsiteX5" fmla="*/ 85825 w 7357429"/>
              <a:gd name="connsiteY5" fmla="*/ 182880 h 2666526"/>
              <a:gd name="connsiteX6" fmla="*/ 5115025 w 7357429"/>
              <a:gd name="connsiteY6" fmla="*/ 132080 h 2666526"/>
              <a:gd name="connsiteX7" fmla="*/ 5051525 w 7357429"/>
              <a:gd name="connsiteY7" fmla="*/ 1770380 h 2666526"/>
              <a:gd name="connsiteX8" fmla="*/ 4708625 w 7357429"/>
              <a:gd name="connsiteY8" fmla="*/ 2278380 h 2666526"/>
              <a:gd name="connsiteX9" fmla="*/ 7134325 w 7357429"/>
              <a:gd name="connsiteY9" fmla="*/ 2265680 h 2666526"/>
              <a:gd name="connsiteX0" fmla="*/ 7134325 w 7357429"/>
              <a:gd name="connsiteY0" fmla="*/ 2232129 h 2632975"/>
              <a:gd name="connsiteX1" fmla="*/ 6956525 w 7357429"/>
              <a:gd name="connsiteY1" fmla="*/ 2511529 h 2632975"/>
              <a:gd name="connsiteX2" fmla="*/ 4556225 w 7357429"/>
              <a:gd name="connsiteY2" fmla="*/ 2587729 h 2632975"/>
              <a:gd name="connsiteX3" fmla="*/ 3273525 w 7357429"/>
              <a:gd name="connsiteY3" fmla="*/ 1825729 h 2632975"/>
              <a:gd name="connsiteX4" fmla="*/ 200125 w 7357429"/>
              <a:gd name="connsiteY4" fmla="*/ 1660629 h 2632975"/>
              <a:gd name="connsiteX5" fmla="*/ 85825 w 7357429"/>
              <a:gd name="connsiteY5" fmla="*/ 149329 h 2632975"/>
              <a:gd name="connsiteX6" fmla="*/ 5115025 w 7357429"/>
              <a:gd name="connsiteY6" fmla="*/ 98529 h 2632975"/>
              <a:gd name="connsiteX7" fmla="*/ 5051525 w 7357429"/>
              <a:gd name="connsiteY7" fmla="*/ 1736829 h 2632975"/>
              <a:gd name="connsiteX8" fmla="*/ 4708625 w 7357429"/>
              <a:gd name="connsiteY8" fmla="*/ 2244829 h 2632975"/>
              <a:gd name="connsiteX9" fmla="*/ 7134325 w 7357429"/>
              <a:gd name="connsiteY9" fmla="*/ 2232129 h 2632975"/>
              <a:gd name="connsiteX0" fmla="*/ 7412620 w 7635724"/>
              <a:gd name="connsiteY0" fmla="*/ 2213636 h 2614482"/>
              <a:gd name="connsiteX1" fmla="*/ 7234820 w 7635724"/>
              <a:gd name="connsiteY1" fmla="*/ 2493036 h 2614482"/>
              <a:gd name="connsiteX2" fmla="*/ 4834520 w 7635724"/>
              <a:gd name="connsiteY2" fmla="*/ 2569236 h 2614482"/>
              <a:gd name="connsiteX3" fmla="*/ 3551820 w 7635724"/>
              <a:gd name="connsiteY3" fmla="*/ 1807236 h 2614482"/>
              <a:gd name="connsiteX4" fmla="*/ 478420 w 7635724"/>
              <a:gd name="connsiteY4" fmla="*/ 1642136 h 2614482"/>
              <a:gd name="connsiteX5" fmla="*/ 364120 w 7635724"/>
              <a:gd name="connsiteY5" fmla="*/ 130836 h 2614482"/>
              <a:gd name="connsiteX6" fmla="*/ 5266320 w 7635724"/>
              <a:gd name="connsiteY6" fmla="*/ 207036 h 2614482"/>
              <a:gd name="connsiteX7" fmla="*/ 5329820 w 7635724"/>
              <a:gd name="connsiteY7" fmla="*/ 1718336 h 2614482"/>
              <a:gd name="connsiteX8" fmla="*/ 4986920 w 7635724"/>
              <a:gd name="connsiteY8" fmla="*/ 2226336 h 2614482"/>
              <a:gd name="connsiteX9" fmla="*/ 7412620 w 7635724"/>
              <a:gd name="connsiteY9" fmla="*/ 2213636 h 2614482"/>
              <a:gd name="connsiteX0" fmla="*/ 7181289 w 7404393"/>
              <a:gd name="connsiteY0" fmla="*/ 2219169 h 2620015"/>
              <a:gd name="connsiteX1" fmla="*/ 7003489 w 7404393"/>
              <a:gd name="connsiteY1" fmla="*/ 2498569 h 2620015"/>
              <a:gd name="connsiteX2" fmla="*/ 4603189 w 7404393"/>
              <a:gd name="connsiteY2" fmla="*/ 2574769 h 2620015"/>
              <a:gd name="connsiteX3" fmla="*/ 3320489 w 7404393"/>
              <a:gd name="connsiteY3" fmla="*/ 1812769 h 2620015"/>
              <a:gd name="connsiteX4" fmla="*/ 247089 w 7404393"/>
              <a:gd name="connsiteY4" fmla="*/ 1647669 h 2620015"/>
              <a:gd name="connsiteX5" fmla="*/ 132789 w 7404393"/>
              <a:gd name="connsiteY5" fmla="*/ 136369 h 2620015"/>
              <a:gd name="connsiteX6" fmla="*/ 5034989 w 7404393"/>
              <a:gd name="connsiteY6" fmla="*/ 212569 h 2620015"/>
              <a:gd name="connsiteX7" fmla="*/ 5098489 w 7404393"/>
              <a:gd name="connsiteY7" fmla="*/ 1723869 h 2620015"/>
              <a:gd name="connsiteX8" fmla="*/ 4755589 w 7404393"/>
              <a:gd name="connsiteY8" fmla="*/ 2231869 h 2620015"/>
              <a:gd name="connsiteX9" fmla="*/ 7181289 w 7404393"/>
              <a:gd name="connsiteY9" fmla="*/ 2219169 h 2620015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8227 h 2629073"/>
              <a:gd name="connsiteX1" fmla="*/ 7003489 w 7404393"/>
              <a:gd name="connsiteY1" fmla="*/ 2507627 h 2629073"/>
              <a:gd name="connsiteX2" fmla="*/ 4603189 w 7404393"/>
              <a:gd name="connsiteY2" fmla="*/ 2583827 h 2629073"/>
              <a:gd name="connsiteX3" fmla="*/ 3320489 w 7404393"/>
              <a:gd name="connsiteY3" fmla="*/ 1821827 h 2629073"/>
              <a:gd name="connsiteX4" fmla="*/ 247089 w 7404393"/>
              <a:gd name="connsiteY4" fmla="*/ 1656727 h 2629073"/>
              <a:gd name="connsiteX5" fmla="*/ 132789 w 7404393"/>
              <a:gd name="connsiteY5" fmla="*/ 145427 h 2629073"/>
              <a:gd name="connsiteX6" fmla="*/ 5034989 w 7404393"/>
              <a:gd name="connsiteY6" fmla="*/ 221627 h 2629073"/>
              <a:gd name="connsiteX7" fmla="*/ 5009589 w 7404393"/>
              <a:gd name="connsiteY7" fmla="*/ 1466227 h 2629073"/>
              <a:gd name="connsiteX8" fmla="*/ 4755589 w 7404393"/>
              <a:gd name="connsiteY8" fmla="*/ 2240927 h 2629073"/>
              <a:gd name="connsiteX9" fmla="*/ 7181289 w 7404393"/>
              <a:gd name="connsiteY9" fmla="*/ 2228227 h 2629073"/>
              <a:gd name="connsiteX0" fmla="*/ 7181289 w 7404393"/>
              <a:gd name="connsiteY0" fmla="*/ 2224533 h 2625379"/>
              <a:gd name="connsiteX1" fmla="*/ 7003489 w 7404393"/>
              <a:gd name="connsiteY1" fmla="*/ 2503933 h 2625379"/>
              <a:gd name="connsiteX2" fmla="*/ 4603189 w 7404393"/>
              <a:gd name="connsiteY2" fmla="*/ 2580133 h 2625379"/>
              <a:gd name="connsiteX3" fmla="*/ 3320489 w 7404393"/>
              <a:gd name="connsiteY3" fmla="*/ 1818133 h 2625379"/>
              <a:gd name="connsiteX4" fmla="*/ 247089 w 7404393"/>
              <a:gd name="connsiteY4" fmla="*/ 1653033 h 2625379"/>
              <a:gd name="connsiteX5" fmla="*/ 132789 w 7404393"/>
              <a:gd name="connsiteY5" fmla="*/ 141733 h 2625379"/>
              <a:gd name="connsiteX6" fmla="*/ 5034989 w 7404393"/>
              <a:gd name="connsiteY6" fmla="*/ 217933 h 2625379"/>
              <a:gd name="connsiteX7" fmla="*/ 5009589 w 7404393"/>
              <a:gd name="connsiteY7" fmla="*/ 1462533 h 2625379"/>
              <a:gd name="connsiteX8" fmla="*/ 4755589 w 7404393"/>
              <a:gd name="connsiteY8" fmla="*/ 2237233 h 2625379"/>
              <a:gd name="connsiteX9" fmla="*/ 7181289 w 7404393"/>
              <a:gd name="connsiteY9" fmla="*/ 2224533 h 2625379"/>
              <a:gd name="connsiteX0" fmla="*/ 7423907 w 7647011"/>
              <a:gd name="connsiteY0" fmla="*/ 2230316 h 2631162"/>
              <a:gd name="connsiteX1" fmla="*/ 7246107 w 7647011"/>
              <a:gd name="connsiteY1" fmla="*/ 2509716 h 2631162"/>
              <a:gd name="connsiteX2" fmla="*/ 4845807 w 7647011"/>
              <a:gd name="connsiteY2" fmla="*/ 2585916 h 2631162"/>
              <a:gd name="connsiteX3" fmla="*/ 3563107 w 7647011"/>
              <a:gd name="connsiteY3" fmla="*/ 1823916 h 2631162"/>
              <a:gd name="connsiteX4" fmla="*/ 489707 w 7647011"/>
              <a:gd name="connsiteY4" fmla="*/ 1658816 h 2631162"/>
              <a:gd name="connsiteX5" fmla="*/ 375407 w 7647011"/>
              <a:gd name="connsiteY5" fmla="*/ 147516 h 2631162"/>
              <a:gd name="connsiteX6" fmla="*/ 5430007 w 7647011"/>
              <a:gd name="connsiteY6" fmla="*/ 198316 h 2631162"/>
              <a:gd name="connsiteX7" fmla="*/ 5252207 w 7647011"/>
              <a:gd name="connsiteY7" fmla="*/ 1468316 h 2631162"/>
              <a:gd name="connsiteX8" fmla="*/ 4998207 w 7647011"/>
              <a:gd name="connsiteY8" fmla="*/ 2243016 h 2631162"/>
              <a:gd name="connsiteX9" fmla="*/ 7423907 w 7647011"/>
              <a:gd name="connsiteY9" fmla="*/ 2230316 h 2631162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23907 w 7647011"/>
              <a:gd name="connsiteY0" fmla="*/ 2242641 h 2643487"/>
              <a:gd name="connsiteX1" fmla="*/ 7246107 w 7647011"/>
              <a:gd name="connsiteY1" fmla="*/ 2522041 h 2643487"/>
              <a:gd name="connsiteX2" fmla="*/ 4845807 w 7647011"/>
              <a:gd name="connsiteY2" fmla="*/ 2598241 h 2643487"/>
              <a:gd name="connsiteX3" fmla="*/ 3563107 w 7647011"/>
              <a:gd name="connsiteY3" fmla="*/ 1836241 h 2643487"/>
              <a:gd name="connsiteX4" fmla="*/ 489707 w 7647011"/>
              <a:gd name="connsiteY4" fmla="*/ 1671141 h 2643487"/>
              <a:gd name="connsiteX5" fmla="*/ 375407 w 7647011"/>
              <a:gd name="connsiteY5" fmla="*/ 159841 h 2643487"/>
              <a:gd name="connsiteX6" fmla="*/ 5430007 w 7647011"/>
              <a:gd name="connsiteY6" fmla="*/ 210641 h 2643487"/>
              <a:gd name="connsiteX7" fmla="*/ 5366507 w 7647011"/>
              <a:gd name="connsiteY7" fmla="*/ 1633041 h 2643487"/>
              <a:gd name="connsiteX8" fmla="*/ 4998207 w 7647011"/>
              <a:gd name="connsiteY8" fmla="*/ 2255341 h 2643487"/>
              <a:gd name="connsiteX9" fmla="*/ 7423907 w 7647011"/>
              <a:gd name="connsiteY9" fmla="*/ 2242641 h 2643487"/>
              <a:gd name="connsiteX0" fmla="*/ 7458027 w 7681131"/>
              <a:gd name="connsiteY0" fmla="*/ 2227010 h 2627856"/>
              <a:gd name="connsiteX1" fmla="*/ 7280227 w 7681131"/>
              <a:gd name="connsiteY1" fmla="*/ 2506410 h 2627856"/>
              <a:gd name="connsiteX2" fmla="*/ 4879927 w 7681131"/>
              <a:gd name="connsiteY2" fmla="*/ 2582610 h 2627856"/>
              <a:gd name="connsiteX3" fmla="*/ 3597227 w 7681131"/>
              <a:gd name="connsiteY3" fmla="*/ 1820610 h 2627856"/>
              <a:gd name="connsiteX4" fmla="*/ 523827 w 7681131"/>
              <a:gd name="connsiteY4" fmla="*/ 1655510 h 2627856"/>
              <a:gd name="connsiteX5" fmla="*/ 498427 w 7681131"/>
              <a:gd name="connsiteY5" fmla="*/ 169610 h 2627856"/>
              <a:gd name="connsiteX6" fmla="*/ 5464127 w 7681131"/>
              <a:gd name="connsiteY6" fmla="*/ 195010 h 2627856"/>
              <a:gd name="connsiteX7" fmla="*/ 5400627 w 7681131"/>
              <a:gd name="connsiteY7" fmla="*/ 1617410 h 2627856"/>
              <a:gd name="connsiteX8" fmla="*/ 5032327 w 7681131"/>
              <a:gd name="connsiteY8" fmla="*/ 2239710 h 2627856"/>
              <a:gd name="connsiteX9" fmla="*/ 7458027 w 7681131"/>
              <a:gd name="connsiteY9" fmla="*/ 2227010 h 2627856"/>
              <a:gd name="connsiteX0" fmla="*/ 7252812 w 7475916"/>
              <a:gd name="connsiteY0" fmla="*/ 2247378 h 2648224"/>
              <a:gd name="connsiteX1" fmla="*/ 7075012 w 7475916"/>
              <a:gd name="connsiteY1" fmla="*/ 2526778 h 2648224"/>
              <a:gd name="connsiteX2" fmla="*/ 4674712 w 7475916"/>
              <a:gd name="connsiteY2" fmla="*/ 2602978 h 2648224"/>
              <a:gd name="connsiteX3" fmla="*/ 3392012 w 7475916"/>
              <a:gd name="connsiteY3" fmla="*/ 1840978 h 2648224"/>
              <a:gd name="connsiteX4" fmla="*/ 318612 w 7475916"/>
              <a:gd name="connsiteY4" fmla="*/ 1675878 h 2648224"/>
              <a:gd name="connsiteX5" fmla="*/ 293212 w 7475916"/>
              <a:gd name="connsiteY5" fmla="*/ 189978 h 2648224"/>
              <a:gd name="connsiteX6" fmla="*/ 5258912 w 7475916"/>
              <a:gd name="connsiteY6" fmla="*/ 215378 h 2648224"/>
              <a:gd name="connsiteX7" fmla="*/ 5195412 w 7475916"/>
              <a:gd name="connsiteY7" fmla="*/ 1637778 h 2648224"/>
              <a:gd name="connsiteX8" fmla="*/ 4827112 w 7475916"/>
              <a:gd name="connsiteY8" fmla="*/ 2260078 h 2648224"/>
              <a:gd name="connsiteX9" fmla="*/ 7252812 w 7475916"/>
              <a:gd name="connsiteY9" fmla="*/ 2247378 h 2648224"/>
              <a:gd name="connsiteX0" fmla="*/ 7216922 w 7440026"/>
              <a:gd name="connsiteY0" fmla="*/ 2237114 h 2637960"/>
              <a:gd name="connsiteX1" fmla="*/ 7039122 w 7440026"/>
              <a:gd name="connsiteY1" fmla="*/ 2516514 h 2637960"/>
              <a:gd name="connsiteX2" fmla="*/ 4638822 w 7440026"/>
              <a:gd name="connsiteY2" fmla="*/ 2592714 h 2637960"/>
              <a:gd name="connsiteX3" fmla="*/ 3356122 w 7440026"/>
              <a:gd name="connsiteY3" fmla="*/ 1830714 h 2637960"/>
              <a:gd name="connsiteX4" fmla="*/ 282722 w 7440026"/>
              <a:gd name="connsiteY4" fmla="*/ 1665614 h 2637960"/>
              <a:gd name="connsiteX5" fmla="*/ 257322 w 7440026"/>
              <a:gd name="connsiteY5" fmla="*/ 179714 h 2637960"/>
              <a:gd name="connsiteX6" fmla="*/ 5223022 w 7440026"/>
              <a:gd name="connsiteY6" fmla="*/ 205114 h 2637960"/>
              <a:gd name="connsiteX7" fmla="*/ 5159522 w 7440026"/>
              <a:gd name="connsiteY7" fmla="*/ 1627514 h 2637960"/>
              <a:gd name="connsiteX8" fmla="*/ 4791222 w 7440026"/>
              <a:gd name="connsiteY8" fmla="*/ 2249814 h 2637960"/>
              <a:gd name="connsiteX9" fmla="*/ 7216922 w 7440026"/>
              <a:gd name="connsiteY9" fmla="*/ 2237114 h 2637960"/>
              <a:gd name="connsiteX0" fmla="*/ 7406642 w 7629746"/>
              <a:gd name="connsiteY0" fmla="*/ 2235418 h 2636264"/>
              <a:gd name="connsiteX1" fmla="*/ 7228842 w 7629746"/>
              <a:gd name="connsiteY1" fmla="*/ 2514818 h 2636264"/>
              <a:gd name="connsiteX2" fmla="*/ 4828542 w 7629746"/>
              <a:gd name="connsiteY2" fmla="*/ 2591018 h 2636264"/>
              <a:gd name="connsiteX3" fmla="*/ 3545842 w 7629746"/>
              <a:gd name="connsiteY3" fmla="*/ 1829018 h 2636264"/>
              <a:gd name="connsiteX4" fmla="*/ 586742 w 7629746"/>
              <a:gd name="connsiteY4" fmla="*/ 1790918 h 2636264"/>
              <a:gd name="connsiteX5" fmla="*/ 447042 w 7629746"/>
              <a:gd name="connsiteY5" fmla="*/ 178018 h 2636264"/>
              <a:gd name="connsiteX6" fmla="*/ 5412742 w 7629746"/>
              <a:gd name="connsiteY6" fmla="*/ 203418 h 2636264"/>
              <a:gd name="connsiteX7" fmla="*/ 5349242 w 7629746"/>
              <a:gd name="connsiteY7" fmla="*/ 1625818 h 2636264"/>
              <a:gd name="connsiteX8" fmla="*/ 4980942 w 7629746"/>
              <a:gd name="connsiteY8" fmla="*/ 2248118 h 2636264"/>
              <a:gd name="connsiteX9" fmla="*/ 7406642 w 7629746"/>
              <a:gd name="connsiteY9" fmla="*/ 2235418 h 2636264"/>
              <a:gd name="connsiteX0" fmla="*/ 7322256 w 7545360"/>
              <a:gd name="connsiteY0" fmla="*/ 2235418 h 2636264"/>
              <a:gd name="connsiteX1" fmla="*/ 7144456 w 7545360"/>
              <a:gd name="connsiteY1" fmla="*/ 2514818 h 2636264"/>
              <a:gd name="connsiteX2" fmla="*/ 4744156 w 7545360"/>
              <a:gd name="connsiteY2" fmla="*/ 2591018 h 2636264"/>
              <a:gd name="connsiteX3" fmla="*/ 3461456 w 7545360"/>
              <a:gd name="connsiteY3" fmla="*/ 1829018 h 2636264"/>
              <a:gd name="connsiteX4" fmla="*/ 502356 w 7545360"/>
              <a:gd name="connsiteY4" fmla="*/ 1790918 h 2636264"/>
              <a:gd name="connsiteX5" fmla="*/ 362656 w 7545360"/>
              <a:gd name="connsiteY5" fmla="*/ 178018 h 2636264"/>
              <a:gd name="connsiteX6" fmla="*/ 5328356 w 7545360"/>
              <a:gd name="connsiteY6" fmla="*/ 203418 h 2636264"/>
              <a:gd name="connsiteX7" fmla="*/ 5264856 w 7545360"/>
              <a:gd name="connsiteY7" fmla="*/ 1625818 h 2636264"/>
              <a:gd name="connsiteX8" fmla="*/ 4896556 w 7545360"/>
              <a:gd name="connsiteY8" fmla="*/ 2248118 h 2636264"/>
              <a:gd name="connsiteX9" fmla="*/ 7322256 w 7545360"/>
              <a:gd name="connsiteY9" fmla="*/ 2235418 h 2636264"/>
              <a:gd name="connsiteX0" fmla="*/ 7424398 w 7647502"/>
              <a:gd name="connsiteY0" fmla="*/ 2294184 h 2695030"/>
              <a:gd name="connsiteX1" fmla="*/ 7246598 w 7647502"/>
              <a:gd name="connsiteY1" fmla="*/ 2573584 h 2695030"/>
              <a:gd name="connsiteX2" fmla="*/ 4846298 w 7647502"/>
              <a:gd name="connsiteY2" fmla="*/ 2649784 h 2695030"/>
              <a:gd name="connsiteX3" fmla="*/ 3563598 w 7647502"/>
              <a:gd name="connsiteY3" fmla="*/ 1887784 h 2695030"/>
              <a:gd name="connsiteX4" fmla="*/ 604498 w 7647502"/>
              <a:gd name="connsiteY4" fmla="*/ 1849684 h 2695030"/>
              <a:gd name="connsiteX5" fmla="*/ 439398 w 7647502"/>
              <a:gd name="connsiteY5" fmla="*/ 147884 h 2695030"/>
              <a:gd name="connsiteX6" fmla="*/ 5430498 w 7647502"/>
              <a:gd name="connsiteY6" fmla="*/ 262184 h 2695030"/>
              <a:gd name="connsiteX7" fmla="*/ 5366998 w 7647502"/>
              <a:gd name="connsiteY7" fmla="*/ 1684584 h 2695030"/>
              <a:gd name="connsiteX8" fmla="*/ 4998698 w 7647502"/>
              <a:gd name="connsiteY8" fmla="*/ 2306884 h 2695030"/>
              <a:gd name="connsiteX9" fmla="*/ 7424398 w 7647502"/>
              <a:gd name="connsiteY9" fmla="*/ 2294184 h 2695030"/>
              <a:gd name="connsiteX0" fmla="*/ 7156608 w 7379712"/>
              <a:gd name="connsiteY0" fmla="*/ 2349748 h 2750594"/>
              <a:gd name="connsiteX1" fmla="*/ 6978808 w 7379712"/>
              <a:gd name="connsiteY1" fmla="*/ 2629148 h 2750594"/>
              <a:gd name="connsiteX2" fmla="*/ 4578508 w 7379712"/>
              <a:gd name="connsiteY2" fmla="*/ 2705348 h 2750594"/>
              <a:gd name="connsiteX3" fmla="*/ 3295808 w 7379712"/>
              <a:gd name="connsiteY3" fmla="*/ 1943348 h 2750594"/>
              <a:gd name="connsiteX4" fmla="*/ 336708 w 7379712"/>
              <a:gd name="connsiteY4" fmla="*/ 1905248 h 2750594"/>
              <a:gd name="connsiteX5" fmla="*/ 171608 w 7379712"/>
              <a:gd name="connsiteY5" fmla="*/ 203448 h 2750594"/>
              <a:gd name="connsiteX6" fmla="*/ 5162708 w 7379712"/>
              <a:gd name="connsiteY6" fmla="*/ 317748 h 2750594"/>
              <a:gd name="connsiteX7" fmla="*/ 5099208 w 7379712"/>
              <a:gd name="connsiteY7" fmla="*/ 1740148 h 2750594"/>
              <a:gd name="connsiteX8" fmla="*/ 4730908 w 7379712"/>
              <a:gd name="connsiteY8" fmla="*/ 2362448 h 2750594"/>
              <a:gd name="connsiteX9" fmla="*/ 7156608 w 7379712"/>
              <a:gd name="connsiteY9" fmla="*/ 2349748 h 275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9712" h="2750594">
                <a:moveTo>
                  <a:pt x="7156608" y="2349748"/>
                </a:moveTo>
                <a:cubicBezTo>
                  <a:pt x="7531258" y="2394198"/>
                  <a:pt x="7408491" y="2569881"/>
                  <a:pt x="6978808" y="2629148"/>
                </a:cubicBezTo>
                <a:cubicBezTo>
                  <a:pt x="6549125" y="2688415"/>
                  <a:pt x="5192341" y="2819648"/>
                  <a:pt x="4578508" y="2705348"/>
                </a:cubicBezTo>
                <a:cubicBezTo>
                  <a:pt x="3964675" y="2591048"/>
                  <a:pt x="4002775" y="2076698"/>
                  <a:pt x="3295808" y="1943348"/>
                </a:cubicBezTo>
                <a:cubicBezTo>
                  <a:pt x="2588841" y="1809998"/>
                  <a:pt x="857408" y="2195231"/>
                  <a:pt x="336708" y="1905248"/>
                </a:cubicBezTo>
                <a:cubicBezTo>
                  <a:pt x="-183992" y="1615265"/>
                  <a:pt x="14975" y="595031"/>
                  <a:pt x="171608" y="203448"/>
                </a:cubicBezTo>
                <a:cubicBezTo>
                  <a:pt x="328241" y="-188135"/>
                  <a:pt x="4341441" y="61631"/>
                  <a:pt x="5162708" y="317748"/>
                </a:cubicBezTo>
                <a:cubicBezTo>
                  <a:pt x="5983975" y="573865"/>
                  <a:pt x="5171175" y="1666065"/>
                  <a:pt x="5099208" y="1740148"/>
                </a:cubicBezTo>
                <a:cubicBezTo>
                  <a:pt x="4856517" y="1989975"/>
                  <a:pt x="4388008" y="2260848"/>
                  <a:pt x="4730908" y="2362448"/>
                </a:cubicBezTo>
                <a:cubicBezTo>
                  <a:pt x="5073808" y="2464048"/>
                  <a:pt x="6781958" y="2305298"/>
                  <a:pt x="7156608" y="2349748"/>
                </a:cubicBezTo>
                <a:close/>
              </a:path>
            </a:pathLst>
          </a:custGeom>
          <a:solidFill>
            <a:srgbClr val="4472C4">
              <a:alpha val="20000"/>
            </a:srgbClr>
          </a:solidFill>
          <a:ln>
            <a:solidFill>
              <a:srgbClr val="015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305549" y="3511605"/>
            <a:ext cx="2655469" cy="282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ihandform 9"/>
          <p:cNvSpPr/>
          <p:nvPr/>
        </p:nvSpPr>
        <p:spPr>
          <a:xfrm>
            <a:off x="2745" y="3198654"/>
            <a:ext cx="8347637" cy="3545711"/>
          </a:xfrm>
          <a:custGeom>
            <a:avLst/>
            <a:gdLst>
              <a:gd name="connsiteX0" fmla="*/ 6961394 w 8339476"/>
              <a:gd name="connsiteY0" fmla="*/ 65245 h 3557292"/>
              <a:gd name="connsiteX1" fmla="*/ 8218694 w 8339476"/>
              <a:gd name="connsiteY1" fmla="*/ 39845 h 3557292"/>
              <a:gd name="connsiteX2" fmla="*/ 8129794 w 8339476"/>
              <a:gd name="connsiteY2" fmla="*/ 471645 h 3557292"/>
              <a:gd name="connsiteX3" fmla="*/ 6808994 w 8339476"/>
              <a:gd name="connsiteY3" fmla="*/ 484345 h 3557292"/>
              <a:gd name="connsiteX4" fmla="*/ 4065794 w 8339476"/>
              <a:gd name="connsiteY4" fmla="*/ 1246345 h 3557292"/>
              <a:gd name="connsiteX5" fmla="*/ 2998994 w 8339476"/>
              <a:gd name="connsiteY5" fmla="*/ 3214845 h 3557292"/>
              <a:gd name="connsiteX6" fmla="*/ 230394 w 8339476"/>
              <a:gd name="connsiteY6" fmla="*/ 3278345 h 3557292"/>
              <a:gd name="connsiteX7" fmla="*/ 547894 w 8339476"/>
              <a:gd name="connsiteY7" fmla="*/ 395445 h 3557292"/>
              <a:gd name="connsiteX8" fmla="*/ 3672094 w 8339476"/>
              <a:gd name="connsiteY8" fmla="*/ 789145 h 3557292"/>
              <a:gd name="connsiteX9" fmla="*/ 5272294 w 8339476"/>
              <a:gd name="connsiteY9" fmla="*/ 446245 h 3557292"/>
              <a:gd name="connsiteX10" fmla="*/ 6961394 w 8339476"/>
              <a:gd name="connsiteY10" fmla="*/ 65245 h 3557292"/>
              <a:gd name="connsiteX0" fmla="*/ 7127934 w 8506016"/>
              <a:gd name="connsiteY0" fmla="*/ 65245 h 3547489"/>
              <a:gd name="connsiteX1" fmla="*/ 8385234 w 8506016"/>
              <a:gd name="connsiteY1" fmla="*/ 39845 h 3547489"/>
              <a:gd name="connsiteX2" fmla="*/ 8296334 w 8506016"/>
              <a:gd name="connsiteY2" fmla="*/ 471645 h 3547489"/>
              <a:gd name="connsiteX3" fmla="*/ 6975534 w 8506016"/>
              <a:gd name="connsiteY3" fmla="*/ 484345 h 3547489"/>
              <a:gd name="connsiteX4" fmla="*/ 4232334 w 8506016"/>
              <a:gd name="connsiteY4" fmla="*/ 1246345 h 3547489"/>
              <a:gd name="connsiteX5" fmla="*/ 3165534 w 8506016"/>
              <a:gd name="connsiteY5" fmla="*/ 3214845 h 3547489"/>
              <a:gd name="connsiteX6" fmla="*/ 396934 w 8506016"/>
              <a:gd name="connsiteY6" fmla="*/ 3278345 h 3547489"/>
              <a:gd name="connsiteX7" fmla="*/ 384234 w 8506016"/>
              <a:gd name="connsiteY7" fmla="*/ 535145 h 3547489"/>
              <a:gd name="connsiteX8" fmla="*/ 3838634 w 8506016"/>
              <a:gd name="connsiteY8" fmla="*/ 789145 h 3547489"/>
              <a:gd name="connsiteX9" fmla="*/ 5438834 w 8506016"/>
              <a:gd name="connsiteY9" fmla="*/ 446245 h 3547489"/>
              <a:gd name="connsiteX10" fmla="*/ 7127934 w 8506016"/>
              <a:gd name="connsiteY10" fmla="*/ 65245 h 3547489"/>
              <a:gd name="connsiteX0" fmla="*/ 7019766 w 8397848"/>
              <a:gd name="connsiteY0" fmla="*/ 65245 h 3547489"/>
              <a:gd name="connsiteX1" fmla="*/ 8277066 w 8397848"/>
              <a:gd name="connsiteY1" fmla="*/ 39845 h 3547489"/>
              <a:gd name="connsiteX2" fmla="*/ 8188166 w 8397848"/>
              <a:gd name="connsiteY2" fmla="*/ 471645 h 3547489"/>
              <a:gd name="connsiteX3" fmla="*/ 6867366 w 8397848"/>
              <a:gd name="connsiteY3" fmla="*/ 484345 h 3547489"/>
              <a:gd name="connsiteX4" fmla="*/ 4124166 w 8397848"/>
              <a:gd name="connsiteY4" fmla="*/ 1246345 h 3547489"/>
              <a:gd name="connsiteX5" fmla="*/ 3057366 w 8397848"/>
              <a:gd name="connsiteY5" fmla="*/ 3214845 h 3547489"/>
              <a:gd name="connsiteX6" fmla="*/ 288766 w 8397848"/>
              <a:gd name="connsiteY6" fmla="*/ 3278345 h 3547489"/>
              <a:gd name="connsiteX7" fmla="*/ 276066 w 8397848"/>
              <a:gd name="connsiteY7" fmla="*/ 535145 h 3547489"/>
              <a:gd name="connsiteX8" fmla="*/ 3730466 w 8397848"/>
              <a:gd name="connsiteY8" fmla="*/ 789145 h 3547489"/>
              <a:gd name="connsiteX9" fmla="*/ 5330666 w 8397848"/>
              <a:gd name="connsiteY9" fmla="*/ 446245 h 3547489"/>
              <a:gd name="connsiteX10" fmla="*/ 7019766 w 8397848"/>
              <a:gd name="connsiteY10" fmla="*/ 65245 h 3547489"/>
              <a:gd name="connsiteX0" fmla="*/ 7026082 w 8404164"/>
              <a:gd name="connsiteY0" fmla="*/ 65245 h 3533321"/>
              <a:gd name="connsiteX1" fmla="*/ 8283382 w 8404164"/>
              <a:gd name="connsiteY1" fmla="*/ 39845 h 3533321"/>
              <a:gd name="connsiteX2" fmla="*/ 8194482 w 8404164"/>
              <a:gd name="connsiteY2" fmla="*/ 471645 h 3533321"/>
              <a:gd name="connsiteX3" fmla="*/ 6873682 w 8404164"/>
              <a:gd name="connsiteY3" fmla="*/ 484345 h 3533321"/>
              <a:gd name="connsiteX4" fmla="*/ 4130482 w 8404164"/>
              <a:gd name="connsiteY4" fmla="*/ 1246345 h 3533321"/>
              <a:gd name="connsiteX5" fmla="*/ 3063682 w 8404164"/>
              <a:gd name="connsiteY5" fmla="*/ 3214845 h 3533321"/>
              <a:gd name="connsiteX6" fmla="*/ 295082 w 8404164"/>
              <a:gd name="connsiteY6" fmla="*/ 3278345 h 3533321"/>
              <a:gd name="connsiteX7" fmla="*/ 269682 w 8404164"/>
              <a:gd name="connsiteY7" fmla="*/ 738345 h 3533321"/>
              <a:gd name="connsiteX8" fmla="*/ 3736782 w 8404164"/>
              <a:gd name="connsiteY8" fmla="*/ 789145 h 3533321"/>
              <a:gd name="connsiteX9" fmla="*/ 5336982 w 8404164"/>
              <a:gd name="connsiteY9" fmla="*/ 446245 h 3533321"/>
              <a:gd name="connsiteX10" fmla="*/ 7026082 w 8404164"/>
              <a:gd name="connsiteY10" fmla="*/ 65245 h 3533321"/>
              <a:gd name="connsiteX0" fmla="*/ 6971190 w 8349272"/>
              <a:gd name="connsiteY0" fmla="*/ 65245 h 3533321"/>
              <a:gd name="connsiteX1" fmla="*/ 8228490 w 8349272"/>
              <a:gd name="connsiteY1" fmla="*/ 39845 h 3533321"/>
              <a:gd name="connsiteX2" fmla="*/ 8139590 w 8349272"/>
              <a:gd name="connsiteY2" fmla="*/ 471645 h 3533321"/>
              <a:gd name="connsiteX3" fmla="*/ 6818790 w 8349272"/>
              <a:gd name="connsiteY3" fmla="*/ 484345 h 3533321"/>
              <a:gd name="connsiteX4" fmla="*/ 4075590 w 8349272"/>
              <a:gd name="connsiteY4" fmla="*/ 1246345 h 3533321"/>
              <a:gd name="connsiteX5" fmla="*/ 3008790 w 8349272"/>
              <a:gd name="connsiteY5" fmla="*/ 3214845 h 3533321"/>
              <a:gd name="connsiteX6" fmla="*/ 240190 w 8349272"/>
              <a:gd name="connsiteY6" fmla="*/ 3278345 h 3533321"/>
              <a:gd name="connsiteX7" fmla="*/ 214790 w 8349272"/>
              <a:gd name="connsiteY7" fmla="*/ 738345 h 3533321"/>
              <a:gd name="connsiteX8" fmla="*/ 3681890 w 8349272"/>
              <a:gd name="connsiteY8" fmla="*/ 789145 h 3533321"/>
              <a:gd name="connsiteX9" fmla="*/ 5282090 w 8349272"/>
              <a:gd name="connsiteY9" fmla="*/ 446245 h 3533321"/>
              <a:gd name="connsiteX10" fmla="*/ 6971190 w 8349272"/>
              <a:gd name="connsiteY10" fmla="*/ 65245 h 3533321"/>
              <a:gd name="connsiteX0" fmla="*/ 7024739 w 8402821"/>
              <a:gd name="connsiteY0" fmla="*/ 65245 h 3550072"/>
              <a:gd name="connsiteX1" fmla="*/ 8282039 w 8402821"/>
              <a:gd name="connsiteY1" fmla="*/ 39845 h 3550072"/>
              <a:gd name="connsiteX2" fmla="*/ 8193139 w 8402821"/>
              <a:gd name="connsiteY2" fmla="*/ 471645 h 3550072"/>
              <a:gd name="connsiteX3" fmla="*/ 6872339 w 8402821"/>
              <a:gd name="connsiteY3" fmla="*/ 484345 h 3550072"/>
              <a:gd name="connsiteX4" fmla="*/ 4129139 w 8402821"/>
              <a:gd name="connsiteY4" fmla="*/ 1246345 h 3550072"/>
              <a:gd name="connsiteX5" fmla="*/ 3062339 w 8402821"/>
              <a:gd name="connsiteY5" fmla="*/ 3214845 h 3550072"/>
              <a:gd name="connsiteX6" fmla="*/ 547739 w 8402821"/>
              <a:gd name="connsiteY6" fmla="*/ 3303745 h 3550072"/>
              <a:gd name="connsiteX7" fmla="*/ 268339 w 8402821"/>
              <a:gd name="connsiteY7" fmla="*/ 738345 h 3550072"/>
              <a:gd name="connsiteX8" fmla="*/ 3735439 w 8402821"/>
              <a:gd name="connsiteY8" fmla="*/ 789145 h 3550072"/>
              <a:gd name="connsiteX9" fmla="*/ 5335639 w 8402821"/>
              <a:gd name="connsiteY9" fmla="*/ 446245 h 3550072"/>
              <a:gd name="connsiteX10" fmla="*/ 7024739 w 8402821"/>
              <a:gd name="connsiteY10" fmla="*/ 65245 h 3550072"/>
              <a:gd name="connsiteX0" fmla="*/ 6987564 w 8365646"/>
              <a:gd name="connsiteY0" fmla="*/ 65245 h 3481837"/>
              <a:gd name="connsiteX1" fmla="*/ 8244864 w 8365646"/>
              <a:gd name="connsiteY1" fmla="*/ 39845 h 3481837"/>
              <a:gd name="connsiteX2" fmla="*/ 8155964 w 8365646"/>
              <a:gd name="connsiteY2" fmla="*/ 471645 h 3481837"/>
              <a:gd name="connsiteX3" fmla="*/ 6835164 w 8365646"/>
              <a:gd name="connsiteY3" fmla="*/ 484345 h 3481837"/>
              <a:gd name="connsiteX4" fmla="*/ 4091964 w 8365646"/>
              <a:gd name="connsiteY4" fmla="*/ 1246345 h 3481837"/>
              <a:gd name="connsiteX5" fmla="*/ 3025164 w 8365646"/>
              <a:gd name="connsiteY5" fmla="*/ 3214845 h 3481837"/>
              <a:gd name="connsiteX6" fmla="*/ 510564 w 8365646"/>
              <a:gd name="connsiteY6" fmla="*/ 3303745 h 3481837"/>
              <a:gd name="connsiteX7" fmla="*/ 231164 w 8365646"/>
              <a:gd name="connsiteY7" fmla="*/ 738345 h 3481837"/>
              <a:gd name="connsiteX8" fmla="*/ 3698264 w 8365646"/>
              <a:gd name="connsiteY8" fmla="*/ 789145 h 3481837"/>
              <a:gd name="connsiteX9" fmla="*/ 5298464 w 8365646"/>
              <a:gd name="connsiteY9" fmla="*/ 446245 h 3481837"/>
              <a:gd name="connsiteX10" fmla="*/ 6987564 w 8365646"/>
              <a:gd name="connsiteY10" fmla="*/ 65245 h 3481837"/>
              <a:gd name="connsiteX0" fmla="*/ 7035294 w 8413376"/>
              <a:gd name="connsiteY0" fmla="*/ 65245 h 3522651"/>
              <a:gd name="connsiteX1" fmla="*/ 8292594 w 8413376"/>
              <a:gd name="connsiteY1" fmla="*/ 39845 h 3522651"/>
              <a:gd name="connsiteX2" fmla="*/ 8203694 w 8413376"/>
              <a:gd name="connsiteY2" fmla="*/ 471645 h 3522651"/>
              <a:gd name="connsiteX3" fmla="*/ 6882894 w 8413376"/>
              <a:gd name="connsiteY3" fmla="*/ 484345 h 3522651"/>
              <a:gd name="connsiteX4" fmla="*/ 4139694 w 8413376"/>
              <a:gd name="connsiteY4" fmla="*/ 1246345 h 3522651"/>
              <a:gd name="connsiteX5" fmla="*/ 3072894 w 8413376"/>
              <a:gd name="connsiteY5" fmla="*/ 3214845 h 3522651"/>
              <a:gd name="connsiteX6" fmla="*/ 418594 w 8413376"/>
              <a:gd name="connsiteY6" fmla="*/ 3367245 h 3522651"/>
              <a:gd name="connsiteX7" fmla="*/ 278894 w 8413376"/>
              <a:gd name="connsiteY7" fmla="*/ 738345 h 3522651"/>
              <a:gd name="connsiteX8" fmla="*/ 3745994 w 8413376"/>
              <a:gd name="connsiteY8" fmla="*/ 789145 h 3522651"/>
              <a:gd name="connsiteX9" fmla="*/ 5346194 w 8413376"/>
              <a:gd name="connsiteY9" fmla="*/ 446245 h 3522651"/>
              <a:gd name="connsiteX10" fmla="*/ 7035294 w 8413376"/>
              <a:gd name="connsiteY10" fmla="*/ 65245 h 3522651"/>
              <a:gd name="connsiteX0" fmla="*/ 7002493 w 8380575"/>
              <a:gd name="connsiteY0" fmla="*/ 65245 h 3459781"/>
              <a:gd name="connsiteX1" fmla="*/ 8259793 w 8380575"/>
              <a:gd name="connsiteY1" fmla="*/ 39845 h 3459781"/>
              <a:gd name="connsiteX2" fmla="*/ 8170893 w 8380575"/>
              <a:gd name="connsiteY2" fmla="*/ 471645 h 3459781"/>
              <a:gd name="connsiteX3" fmla="*/ 6850093 w 8380575"/>
              <a:gd name="connsiteY3" fmla="*/ 484345 h 3459781"/>
              <a:gd name="connsiteX4" fmla="*/ 4106893 w 8380575"/>
              <a:gd name="connsiteY4" fmla="*/ 1246345 h 3459781"/>
              <a:gd name="connsiteX5" fmla="*/ 3040093 w 8380575"/>
              <a:gd name="connsiteY5" fmla="*/ 3214845 h 3459781"/>
              <a:gd name="connsiteX6" fmla="*/ 385793 w 8380575"/>
              <a:gd name="connsiteY6" fmla="*/ 3367245 h 3459781"/>
              <a:gd name="connsiteX7" fmla="*/ 246093 w 8380575"/>
              <a:gd name="connsiteY7" fmla="*/ 738345 h 3459781"/>
              <a:gd name="connsiteX8" fmla="*/ 3713193 w 8380575"/>
              <a:gd name="connsiteY8" fmla="*/ 789145 h 3459781"/>
              <a:gd name="connsiteX9" fmla="*/ 5313393 w 8380575"/>
              <a:gd name="connsiteY9" fmla="*/ 446245 h 3459781"/>
              <a:gd name="connsiteX10" fmla="*/ 7002493 w 8380575"/>
              <a:gd name="connsiteY10" fmla="*/ 65245 h 3459781"/>
              <a:gd name="connsiteX0" fmla="*/ 7019591 w 8397673"/>
              <a:gd name="connsiteY0" fmla="*/ 65245 h 3412081"/>
              <a:gd name="connsiteX1" fmla="*/ 8276891 w 8397673"/>
              <a:gd name="connsiteY1" fmla="*/ 39845 h 3412081"/>
              <a:gd name="connsiteX2" fmla="*/ 8187991 w 8397673"/>
              <a:gd name="connsiteY2" fmla="*/ 471645 h 3412081"/>
              <a:gd name="connsiteX3" fmla="*/ 6867191 w 8397673"/>
              <a:gd name="connsiteY3" fmla="*/ 484345 h 3412081"/>
              <a:gd name="connsiteX4" fmla="*/ 4123991 w 8397673"/>
              <a:gd name="connsiteY4" fmla="*/ 1246345 h 3412081"/>
              <a:gd name="connsiteX5" fmla="*/ 3057191 w 8397673"/>
              <a:gd name="connsiteY5" fmla="*/ 3214845 h 3412081"/>
              <a:gd name="connsiteX6" fmla="*/ 352091 w 8397673"/>
              <a:gd name="connsiteY6" fmla="*/ 3278345 h 3412081"/>
              <a:gd name="connsiteX7" fmla="*/ 263191 w 8397673"/>
              <a:gd name="connsiteY7" fmla="*/ 738345 h 3412081"/>
              <a:gd name="connsiteX8" fmla="*/ 3730291 w 8397673"/>
              <a:gd name="connsiteY8" fmla="*/ 789145 h 3412081"/>
              <a:gd name="connsiteX9" fmla="*/ 5330491 w 8397673"/>
              <a:gd name="connsiteY9" fmla="*/ 446245 h 3412081"/>
              <a:gd name="connsiteX10" fmla="*/ 7019591 w 8397673"/>
              <a:gd name="connsiteY10" fmla="*/ 65245 h 3412081"/>
              <a:gd name="connsiteX0" fmla="*/ 7041291 w 8419373"/>
              <a:gd name="connsiteY0" fmla="*/ 65245 h 3545711"/>
              <a:gd name="connsiteX1" fmla="*/ 8298591 w 8419373"/>
              <a:gd name="connsiteY1" fmla="*/ 39845 h 3545711"/>
              <a:gd name="connsiteX2" fmla="*/ 8209691 w 8419373"/>
              <a:gd name="connsiteY2" fmla="*/ 471645 h 3545711"/>
              <a:gd name="connsiteX3" fmla="*/ 6888891 w 8419373"/>
              <a:gd name="connsiteY3" fmla="*/ 484345 h 3545711"/>
              <a:gd name="connsiteX4" fmla="*/ 4145691 w 8419373"/>
              <a:gd name="connsiteY4" fmla="*/ 1246345 h 3545711"/>
              <a:gd name="connsiteX5" fmla="*/ 3078891 w 8419373"/>
              <a:gd name="connsiteY5" fmla="*/ 3214845 h 3545711"/>
              <a:gd name="connsiteX6" fmla="*/ 373791 w 8419373"/>
              <a:gd name="connsiteY6" fmla="*/ 3278345 h 3545711"/>
              <a:gd name="connsiteX7" fmla="*/ 386491 w 8419373"/>
              <a:gd name="connsiteY7" fmla="*/ 560545 h 3545711"/>
              <a:gd name="connsiteX8" fmla="*/ 3751991 w 8419373"/>
              <a:gd name="connsiteY8" fmla="*/ 789145 h 3545711"/>
              <a:gd name="connsiteX9" fmla="*/ 5352191 w 8419373"/>
              <a:gd name="connsiteY9" fmla="*/ 446245 h 3545711"/>
              <a:gd name="connsiteX10" fmla="*/ 7041291 w 8419373"/>
              <a:gd name="connsiteY10" fmla="*/ 65245 h 3545711"/>
              <a:gd name="connsiteX0" fmla="*/ 6928238 w 8306320"/>
              <a:gd name="connsiteY0" fmla="*/ 65245 h 3545711"/>
              <a:gd name="connsiteX1" fmla="*/ 8185538 w 8306320"/>
              <a:gd name="connsiteY1" fmla="*/ 39845 h 3545711"/>
              <a:gd name="connsiteX2" fmla="*/ 8096638 w 8306320"/>
              <a:gd name="connsiteY2" fmla="*/ 471645 h 3545711"/>
              <a:gd name="connsiteX3" fmla="*/ 6775838 w 8306320"/>
              <a:gd name="connsiteY3" fmla="*/ 484345 h 3545711"/>
              <a:gd name="connsiteX4" fmla="*/ 4032638 w 8306320"/>
              <a:gd name="connsiteY4" fmla="*/ 1246345 h 3545711"/>
              <a:gd name="connsiteX5" fmla="*/ 2965838 w 8306320"/>
              <a:gd name="connsiteY5" fmla="*/ 3214845 h 3545711"/>
              <a:gd name="connsiteX6" fmla="*/ 260738 w 8306320"/>
              <a:gd name="connsiteY6" fmla="*/ 3278345 h 3545711"/>
              <a:gd name="connsiteX7" fmla="*/ 273438 w 8306320"/>
              <a:gd name="connsiteY7" fmla="*/ 560545 h 3545711"/>
              <a:gd name="connsiteX8" fmla="*/ 3638938 w 8306320"/>
              <a:gd name="connsiteY8" fmla="*/ 789145 h 3545711"/>
              <a:gd name="connsiteX9" fmla="*/ 5239138 w 8306320"/>
              <a:gd name="connsiteY9" fmla="*/ 446245 h 3545711"/>
              <a:gd name="connsiteX10" fmla="*/ 6928238 w 8306320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7006431 w 8384513"/>
              <a:gd name="connsiteY0" fmla="*/ 65245 h 3545711"/>
              <a:gd name="connsiteX1" fmla="*/ 8263731 w 8384513"/>
              <a:gd name="connsiteY1" fmla="*/ 39845 h 3545711"/>
              <a:gd name="connsiteX2" fmla="*/ 8174831 w 8384513"/>
              <a:gd name="connsiteY2" fmla="*/ 471645 h 3545711"/>
              <a:gd name="connsiteX3" fmla="*/ 6854031 w 8384513"/>
              <a:gd name="connsiteY3" fmla="*/ 484345 h 3545711"/>
              <a:gd name="connsiteX4" fmla="*/ 4110831 w 8384513"/>
              <a:gd name="connsiteY4" fmla="*/ 1246345 h 3545711"/>
              <a:gd name="connsiteX5" fmla="*/ 3044031 w 8384513"/>
              <a:gd name="connsiteY5" fmla="*/ 3214845 h 3545711"/>
              <a:gd name="connsiteX6" fmla="*/ 338931 w 8384513"/>
              <a:gd name="connsiteY6" fmla="*/ 3278345 h 3545711"/>
              <a:gd name="connsiteX7" fmla="*/ 351631 w 8384513"/>
              <a:gd name="connsiteY7" fmla="*/ 560545 h 3545711"/>
              <a:gd name="connsiteX8" fmla="*/ 3171031 w 8384513"/>
              <a:gd name="connsiteY8" fmla="*/ 547845 h 3545711"/>
              <a:gd name="connsiteX9" fmla="*/ 5317331 w 8384513"/>
              <a:gd name="connsiteY9" fmla="*/ 446245 h 3545711"/>
              <a:gd name="connsiteX10" fmla="*/ 7006431 w 8384513"/>
              <a:gd name="connsiteY10" fmla="*/ 65245 h 3545711"/>
              <a:gd name="connsiteX0" fmla="*/ 6969555 w 8347637"/>
              <a:gd name="connsiteY0" fmla="*/ 65245 h 3545711"/>
              <a:gd name="connsiteX1" fmla="*/ 8226855 w 8347637"/>
              <a:gd name="connsiteY1" fmla="*/ 39845 h 3545711"/>
              <a:gd name="connsiteX2" fmla="*/ 8137955 w 8347637"/>
              <a:gd name="connsiteY2" fmla="*/ 471645 h 3545711"/>
              <a:gd name="connsiteX3" fmla="*/ 6817155 w 8347637"/>
              <a:gd name="connsiteY3" fmla="*/ 484345 h 3545711"/>
              <a:gd name="connsiteX4" fmla="*/ 4073955 w 8347637"/>
              <a:gd name="connsiteY4" fmla="*/ 1246345 h 3545711"/>
              <a:gd name="connsiteX5" fmla="*/ 3007155 w 8347637"/>
              <a:gd name="connsiteY5" fmla="*/ 3214845 h 3545711"/>
              <a:gd name="connsiteX6" fmla="*/ 302055 w 8347637"/>
              <a:gd name="connsiteY6" fmla="*/ 3278345 h 3545711"/>
              <a:gd name="connsiteX7" fmla="*/ 314755 w 8347637"/>
              <a:gd name="connsiteY7" fmla="*/ 560545 h 3545711"/>
              <a:gd name="connsiteX8" fmla="*/ 3134155 w 8347637"/>
              <a:gd name="connsiteY8" fmla="*/ 547845 h 3545711"/>
              <a:gd name="connsiteX9" fmla="*/ 5280455 w 8347637"/>
              <a:gd name="connsiteY9" fmla="*/ 446245 h 3545711"/>
              <a:gd name="connsiteX10" fmla="*/ 6969555 w 8347637"/>
              <a:gd name="connsiteY10" fmla="*/ 65245 h 3545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47637" h="3545711">
                <a:moveTo>
                  <a:pt x="6969555" y="65245"/>
                </a:moveTo>
                <a:cubicBezTo>
                  <a:pt x="7460622" y="-2488"/>
                  <a:pt x="8032122" y="-27888"/>
                  <a:pt x="8226855" y="39845"/>
                </a:cubicBezTo>
                <a:cubicBezTo>
                  <a:pt x="8421588" y="107578"/>
                  <a:pt x="8372905" y="397562"/>
                  <a:pt x="8137955" y="471645"/>
                </a:cubicBezTo>
                <a:cubicBezTo>
                  <a:pt x="7903005" y="545728"/>
                  <a:pt x="7494488" y="355228"/>
                  <a:pt x="6817155" y="484345"/>
                </a:cubicBezTo>
                <a:cubicBezTo>
                  <a:pt x="6139822" y="613462"/>
                  <a:pt x="4708955" y="791262"/>
                  <a:pt x="4073955" y="1246345"/>
                </a:cubicBezTo>
                <a:cubicBezTo>
                  <a:pt x="3438955" y="1701428"/>
                  <a:pt x="3635805" y="2876178"/>
                  <a:pt x="3007155" y="3214845"/>
                </a:cubicBezTo>
                <a:cubicBezTo>
                  <a:pt x="2378505" y="3553512"/>
                  <a:pt x="750788" y="3720728"/>
                  <a:pt x="302055" y="3278345"/>
                </a:cubicBezTo>
                <a:cubicBezTo>
                  <a:pt x="-146678" y="2835962"/>
                  <a:pt x="-55662" y="888628"/>
                  <a:pt x="314755" y="560545"/>
                </a:cubicBezTo>
                <a:cubicBezTo>
                  <a:pt x="685172" y="232462"/>
                  <a:pt x="2486455" y="539378"/>
                  <a:pt x="3134155" y="547845"/>
                </a:cubicBezTo>
                <a:cubicBezTo>
                  <a:pt x="3921555" y="556312"/>
                  <a:pt x="4641222" y="526678"/>
                  <a:pt x="5280455" y="446245"/>
                </a:cubicBezTo>
                <a:cubicBezTo>
                  <a:pt x="5919688" y="365812"/>
                  <a:pt x="6478488" y="132978"/>
                  <a:pt x="6969555" y="65245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uppieren 11"/>
          <p:cNvGrpSpPr/>
          <p:nvPr/>
        </p:nvGrpSpPr>
        <p:grpSpPr>
          <a:xfrm>
            <a:off x="236004" y="894677"/>
            <a:ext cx="4896435" cy="1532736"/>
            <a:chOff x="-5102940" y="2514600"/>
            <a:chExt cx="4896435" cy="1532736"/>
          </a:xfrm>
        </p:grpSpPr>
        <p:sp>
          <p:nvSpPr>
            <p:cNvPr id="13" name="Rechteck 12"/>
            <p:cNvSpPr/>
            <p:nvPr/>
          </p:nvSpPr>
          <p:spPr>
            <a:xfrm>
              <a:off x="-5102940" y="2514600"/>
              <a:ext cx="4896435" cy="333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" name="Gruppieren 14"/>
            <p:cNvGrpSpPr/>
            <p:nvPr/>
          </p:nvGrpSpPr>
          <p:grpSpPr>
            <a:xfrm>
              <a:off x="-5102940" y="2525180"/>
              <a:ext cx="4896435" cy="1522156"/>
              <a:chOff x="-5102940" y="2525180"/>
              <a:chExt cx="4896435" cy="1522156"/>
            </a:xfrm>
          </p:grpSpPr>
          <p:pic>
            <p:nvPicPr>
              <p:cNvPr id="16" name="Grafik 15"/>
              <p:cNvPicPr>
                <a:picLocks noChangeAspect="1"/>
              </p:cNvPicPr>
              <p:nvPr/>
            </p:nvPicPr>
            <p:blipFill rotWithShape="1">
              <a:blip r:embed="rId3"/>
              <a:srcRect t="6063" b="70771"/>
              <a:stretch/>
            </p:blipFill>
            <p:spPr>
              <a:xfrm>
                <a:off x="-5102940" y="2852580"/>
                <a:ext cx="4896435" cy="1056257"/>
              </a:xfrm>
              <a:prstGeom prst="rect">
                <a:avLst/>
              </a:prstGeom>
            </p:spPr>
          </p:pic>
          <p:sp>
            <p:nvSpPr>
              <p:cNvPr id="17" name="Textfeld 16"/>
              <p:cNvSpPr txBox="1"/>
              <p:nvPr/>
            </p:nvSpPr>
            <p:spPr>
              <a:xfrm>
                <a:off x="-5035234" y="2529415"/>
                <a:ext cx="1324273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 rtlCol="0">
                <a:spAutoFit/>
              </a:bodyPr>
              <a:lstStyle/>
              <a:p>
                <a:r>
                  <a:rPr lang="de-DE" dirty="0" smtClean="0"/>
                  <a:t>Color </a:t>
                </a:r>
                <a:r>
                  <a:rPr lang="de-DE" dirty="0" err="1" smtClean="0"/>
                  <a:t>match</a:t>
                </a:r>
                <a:endParaRPr lang="en-GB" dirty="0"/>
              </a:p>
            </p:txBody>
          </p:sp>
          <p:sp>
            <p:nvSpPr>
              <p:cNvPr id="18" name="Rechteck 17"/>
              <p:cNvSpPr/>
              <p:nvPr/>
            </p:nvSpPr>
            <p:spPr>
              <a:xfrm>
                <a:off x="-3496053" y="2529415"/>
                <a:ext cx="1399614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/>
                  <a:t>Shape </a:t>
                </a:r>
                <a:r>
                  <a:rPr lang="de-DE" dirty="0" err="1"/>
                  <a:t>match</a:t>
                </a:r>
                <a:endParaRPr lang="en-GB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-1293619" y="2525180"/>
                <a:ext cx="738792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bIns="0">
                <a:spAutoFit/>
              </a:bodyPr>
              <a:lstStyle/>
              <a:p>
                <a:r>
                  <a:rPr lang="de-DE" dirty="0" smtClean="0"/>
                  <a:t>Probe</a:t>
                </a:r>
                <a:endParaRPr lang="en-GB" dirty="0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-1083650" y="3908837"/>
                <a:ext cx="877145" cy="1384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GB" sz="900" i="1" dirty="0" smtClean="0">
                    <a:solidFill>
                      <a:srgbClr val="FF0000"/>
                    </a:solidFill>
                  </a:rPr>
                  <a:t>(Ritter et </a:t>
                </a:r>
                <a:r>
                  <a:rPr lang="en-GB" sz="900" i="1" dirty="0">
                    <a:solidFill>
                      <a:srgbClr val="FF0000"/>
                    </a:solidFill>
                  </a:rPr>
                  <a:t>al., </a:t>
                </a:r>
                <a:r>
                  <a:rPr lang="en-GB" sz="900" i="1" dirty="0" smtClean="0">
                    <a:solidFill>
                      <a:srgbClr val="FF0000"/>
                    </a:solidFill>
                  </a:rPr>
                  <a:t>2017)</a:t>
                </a:r>
                <a:endParaRPr lang="en-GB" sz="900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1" name="Gruppieren 20"/>
          <p:cNvGrpSpPr/>
          <p:nvPr/>
        </p:nvGrpSpPr>
        <p:grpSpPr>
          <a:xfrm>
            <a:off x="9854461" y="357840"/>
            <a:ext cx="2289209" cy="2805890"/>
            <a:chOff x="9411992" y="1969294"/>
            <a:chExt cx="2289209" cy="2805890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11992" y="1969294"/>
              <a:ext cx="2289209" cy="2667391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10592244" y="4636685"/>
              <a:ext cx="104795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Zeiler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Fergus, 2014)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51"/>
          <a:stretch/>
        </p:blipFill>
        <p:spPr>
          <a:xfrm>
            <a:off x="303710" y="3774784"/>
            <a:ext cx="2657308" cy="2570454"/>
          </a:xfrm>
          <a:prstGeom prst="rect">
            <a:avLst/>
          </a:prstGeom>
        </p:spPr>
      </p:pic>
      <p:sp>
        <p:nvSpPr>
          <p:cNvPr id="25" name="Textfeld 24"/>
          <p:cNvSpPr txBox="1"/>
          <p:nvPr/>
        </p:nvSpPr>
        <p:spPr>
          <a:xfrm>
            <a:off x="592330" y="3833159"/>
            <a:ext cx="698909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dirty="0" smtClean="0"/>
              <a:t>Normal</a:t>
            </a:r>
            <a:endParaRPr lang="en-GB" dirty="0"/>
          </a:p>
        </p:txBody>
      </p:sp>
      <p:sp>
        <p:nvSpPr>
          <p:cNvPr id="26" name="Rechteck 25"/>
          <p:cNvSpPr/>
          <p:nvPr/>
        </p:nvSpPr>
        <p:spPr>
          <a:xfrm>
            <a:off x="1897456" y="3833159"/>
            <a:ext cx="784895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de-DE" dirty="0" err="1" smtClean="0"/>
              <a:t>Inverted</a:t>
            </a:r>
            <a:endParaRPr lang="en-GB" dirty="0"/>
          </a:p>
        </p:txBody>
      </p:sp>
      <p:sp>
        <p:nvSpPr>
          <p:cNvPr id="27" name="Rechteck 32"/>
          <p:cNvSpPr/>
          <p:nvPr/>
        </p:nvSpPr>
        <p:spPr>
          <a:xfrm>
            <a:off x="342900" y="3810624"/>
            <a:ext cx="2668137" cy="2567921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1294095 w 2657307"/>
              <a:gd name="connsiteY5" fmla="*/ 2561601 h 2567921"/>
              <a:gd name="connsiteX6" fmla="*/ 0 w 2657307"/>
              <a:gd name="connsiteY6" fmla="*/ 2567921 h 2567921"/>
              <a:gd name="connsiteX7" fmla="*/ 0 w 2657307"/>
              <a:gd name="connsiteY7" fmla="*/ 13528 h 2567921"/>
              <a:gd name="connsiteX0" fmla="*/ 10830 w 2668137"/>
              <a:gd name="connsiteY0" fmla="*/ 13528 h 2567921"/>
              <a:gd name="connsiteX1" fmla="*/ 1283908 w 2668137"/>
              <a:gd name="connsiteY1" fmla="*/ 0 h 2567921"/>
              <a:gd name="connsiteX2" fmla="*/ 2668137 w 2668137"/>
              <a:gd name="connsiteY2" fmla="*/ 13528 h 2567921"/>
              <a:gd name="connsiteX3" fmla="*/ 2655508 w 2668137"/>
              <a:gd name="connsiteY3" fmla="*/ 1231900 h 2567921"/>
              <a:gd name="connsiteX4" fmla="*/ 2668137 w 2668137"/>
              <a:gd name="connsiteY4" fmla="*/ 2567921 h 2567921"/>
              <a:gd name="connsiteX5" fmla="*/ 1304925 w 2668137"/>
              <a:gd name="connsiteY5" fmla="*/ 2561601 h 2567921"/>
              <a:gd name="connsiteX6" fmla="*/ 10830 w 2668137"/>
              <a:gd name="connsiteY6" fmla="*/ 2567921 h 2567921"/>
              <a:gd name="connsiteX7" fmla="*/ 0 w 2668137"/>
              <a:gd name="connsiteY7" fmla="*/ 1266201 h 2567921"/>
              <a:gd name="connsiteX8" fmla="*/ 10830 w 2668137"/>
              <a:gd name="connsiteY8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8137" h="2567921">
                <a:moveTo>
                  <a:pt x="10830" y="13528"/>
                </a:moveTo>
                <a:lnTo>
                  <a:pt x="1283908" y="0"/>
                </a:lnTo>
                <a:lnTo>
                  <a:pt x="2668137" y="13528"/>
                </a:lnTo>
                <a:lnTo>
                  <a:pt x="2655508" y="1231900"/>
                </a:lnTo>
                <a:lnTo>
                  <a:pt x="2668137" y="2567921"/>
                </a:lnTo>
                <a:lnTo>
                  <a:pt x="1304925" y="2561601"/>
                </a:lnTo>
                <a:lnTo>
                  <a:pt x="10830" y="2567921"/>
                </a:lnTo>
                <a:lnTo>
                  <a:pt x="0" y="1266201"/>
                </a:lnTo>
                <a:lnTo>
                  <a:pt x="1083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32"/>
          <p:cNvSpPr/>
          <p:nvPr/>
        </p:nvSpPr>
        <p:spPr>
          <a:xfrm>
            <a:off x="4761061" y="2893320"/>
            <a:ext cx="371378" cy="397669"/>
          </a:xfrm>
          <a:custGeom>
            <a:avLst/>
            <a:gdLst>
              <a:gd name="connsiteX0" fmla="*/ 0 w 2657307"/>
              <a:gd name="connsiteY0" fmla="*/ 0 h 2554393"/>
              <a:gd name="connsiteX1" fmla="*/ 2657307 w 2657307"/>
              <a:gd name="connsiteY1" fmla="*/ 0 h 2554393"/>
              <a:gd name="connsiteX2" fmla="*/ 2657307 w 2657307"/>
              <a:gd name="connsiteY2" fmla="*/ 2554393 h 2554393"/>
              <a:gd name="connsiteX3" fmla="*/ 0 w 2657307"/>
              <a:gd name="connsiteY3" fmla="*/ 2554393 h 2554393"/>
              <a:gd name="connsiteX4" fmla="*/ 0 w 2657307"/>
              <a:gd name="connsiteY4" fmla="*/ 0 h 2554393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57307 w 2657307"/>
              <a:gd name="connsiteY3" fmla="*/ 2567921 h 2567921"/>
              <a:gd name="connsiteX4" fmla="*/ 0 w 2657307"/>
              <a:gd name="connsiteY4" fmla="*/ 2567921 h 2567921"/>
              <a:gd name="connsiteX5" fmla="*/ 0 w 2657307"/>
              <a:gd name="connsiteY5" fmla="*/ 13528 h 2567921"/>
              <a:gd name="connsiteX0" fmla="*/ 0 w 2657307"/>
              <a:gd name="connsiteY0" fmla="*/ 13528 h 2567921"/>
              <a:gd name="connsiteX1" fmla="*/ 1273078 w 2657307"/>
              <a:gd name="connsiteY1" fmla="*/ 0 h 2567921"/>
              <a:gd name="connsiteX2" fmla="*/ 2657307 w 2657307"/>
              <a:gd name="connsiteY2" fmla="*/ 13528 h 2567921"/>
              <a:gd name="connsiteX3" fmla="*/ 2644678 w 2657307"/>
              <a:gd name="connsiteY3" fmla="*/ 1231900 h 2567921"/>
              <a:gd name="connsiteX4" fmla="*/ 2657307 w 2657307"/>
              <a:gd name="connsiteY4" fmla="*/ 2567921 h 2567921"/>
              <a:gd name="connsiteX5" fmla="*/ 0 w 2657307"/>
              <a:gd name="connsiteY5" fmla="*/ 2567921 h 2567921"/>
              <a:gd name="connsiteX6" fmla="*/ 0 w 2657307"/>
              <a:gd name="connsiteY6" fmla="*/ 13528 h 256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7307" h="2567921">
                <a:moveTo>
                  <a:pt x="0" y="13528"/>
                </a:moveTo>
                <a:lnTo>
                  <a:pt x="1273078" y="0"/>
                </a:lnTo>
                <a:lnTo>
                  <a:pt x="2657307" y="13528"/>
                </a:lnTo>
                <a:lnTo>
                  <a:pt x="2644678" y="1231900"/>
                </a:lnTo>
                <a:lnTo>
                  <a:pt x="2657307" y="2567921"/>
                </a:lnTo>
                <a:lnTo>
                  <a:pt x="0" y="2567921"/>
                </a:lnTo>
                <a:lnTo>
                  <a:pt x="0" y="13528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uppieren 4"/>
          <p:cNvGrpSpPr/>
          <p:nvPr/>
        </p:nvGrpSpPr>
        <p:grpSpPr>
          <a:xfrm>
            <a:off x="4045325" y="4566688"/>
            <a:ext cx="7164847" cy="1476181"/>
            <a:chOff x="12192000" y="4154527"/>
            <a:chExt cx="7164847" cy="1476181"/>
          </a:xfrm>
        </p:grpSpPr>
        <p:sp>
          <p:nvSpPr>
            <p:cNvPr id="32" name="Rechteck 31"/>
            <p:cNvSpPr/>
            <p:nvPr/>
          </p:nvSpPr>
          <p:spPr>
            <a:xfrm>
              <a:off x="12192000" y="4154527"/>
              <a:ext cx="7164847" cy="296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9" name="Grafik 28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87" b="61721"/>
            <a:stretch/>
          </p:blipFill>
          <p:spPr>
            <a:xfrm>
              <a:off x="12192000" y="4450808"/>
              <a:ext cx="7164847" cy="1041401"/>
            </a:xfrm>
            <a:prstGeom prst="rect">
              <a:avLst/>
            </a:prstGeom>
          </p:spPr>
        </p:pic>
        <p:sp>
          <p:nvSpPr>
            <p:cNvPr id="30" name="Rechteck 29"/>
            <p:cNvSpPr/>
            <p:nvPr/>
          </p:nvSpPr>
          <p:spPr>
            <a:xfrm>
              <a:off x="16614400" y="5492209"/>
              <a:ext cx="2742447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Kriegeskorte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(Ann. Review Vision Science 1:417-46), 2015)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1227613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1</a:t>
              </a:r>
              <a:endParaRPr lang="en-GB" dirty="0"/>
            </a:p>
          </p:txBody>
        </p:sp>
        <p:sp>
          <p:nvSpPr>
            <p:cNvPr id="33" name="Textfeld 32"/>
            <p:cNvSpPr txBox="1"/>
            <p:nvPr/>
          </p:nvSpPr>
          <p:spPr>
            <a:xfrm>
              <a:off x="13814421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2</a:t>
              </a:r>
              <a:endParaRPr lang="en-GB" dirty="0"/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15346613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3</a:t>
              </a:r>
              <a:endParaRPr lang="en-GB" dirty="0"/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16878805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4</a:t>
              </a:r>
              <a:endParaRPr lang="en-GB" dirty="0"/>
            </a:p>
          </p:txBody>
        </p:sp>
        <p:sp>
          <p:nvSpPr>
            <p:cNvPr id="36" name="Textfeld 35"/>
            <p:cNvSpPr txBox="1"/>
            <p:nvPr/>
          </p:nvSpPr>
          <p:spPr>
            <a:xfrm>
              <a:off x="18410997" y="41545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Layer 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407668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6388"/>
              </p:ext>
            </p:extLst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12653387" y="3337956"/>
            <a:ext cx="8704354" cy="2669695"/>
            <a:chOff x="12653387" y="3337956"/>
            <a:chExt cx="8704354" cy="2669695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3387" y="3337956"/>
              <a:ext cx="8704354" cy="2531196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20229851" y="5869152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2019;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2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ihandform 1"/>
          <p:cNvSpPr/>
          <p:nvPr/>
        </p:nvSpPr>
        <p:spPr>
          <a:xfrm>
            <a:off x="1908663" y="2143759"/>
            <a:ext cx="5913236" cy="4161224"/>
          </a:xfrm>
          <a:custGeom>
            <a:avLst/>
            <a:gdLst>
              <a:gd name="connsiteX0" fmla="*/ 5589367 w 5895519"/>
              <a:gd name="connsiteY0" fmla="*/ 2261869 h 4125953"/>
              <a:gd name="connsiteX1" fmla="*/ 5465542 w 5895519"/>
              <a:gd name="connsiteY1" fmla="*/ 2499994 h 4125953"/>
              <a:gd name="connsiteX2" fmla="*/ 2665192 w 5895519"/>
              <a:gd name="connsiteY2" fmla="*/ 2461894 h 4125953"/>
              <a:gd name="connsiteX3" fmla="*/ 2131792 w 5895519"/>
              <a:gd name="connsiteY3" fmla="*/ 4004944 h 4125953"/>
              <a:gd name="connsiteX4" fmla="*/ 493492 w 5895519"/>
              <a:gd name="connsiteY4" fmla="*/ 3976369 h 4125953"/>
              <a:gd name="connsiteX5" fmla="*/ 160117 w 5895519"/>
              <a:gd name="connsiteY5" fmla="*/ 3576319 h 4125953"/>
              <a:gd name="connsiteX6" fmla="*/ 141067 w 5895519"/>
              <a:gd name="connsiteY6" fmla="*/ 394969 h 4125953"/>
              <a:gd name="connsiteX7" fmla="*/ 1950817 w 5895519"/>
              <a:gd name="connsiteY7" fmla="*/ 223519 h 4125953"/>
              <a:gd name="connsiteX8" fmla="*/ 2588992 w 5895519"/>
              <a:gd name="connsiteY8" fmla="*/ 1985644 h 4125953"/>
              <a:gd name="connsiteX9" fmla="*/ 5589367 w 5895519"/>
              <a:gd name="connsiteY9" fmla="*/ 2261869 h 4125953"/>
              <a:gd name="connsiteX0" fmla="*/ 5590520 w 5896672"/>
              <a:gd name="connsiteY0" fmla="*/ 2261869 h 4157496"/>
              <a:gd name="connsiteX1" fmla="*/ 5466695 w 5896672"/>
              <a:gd name="connsiteY1" fmla="*/ 2499994 h 4157496"/>
              <a:gd name="connsiteX2" fmla="*/ 2666345 w 5896672"/>
              <a:gd name="connsiteY2" fmla="*/ 2461894 h 4157496"/>
              <a:gd name="connsiteX3" fmla="*/ 2132945 w 5896672"/>
              <a:gd name="connsiteY3" fmla="*/ 4004944 h 4157496"/>
              <a:gd name="connsiteX4" fmla="*/ 523220 w 5896672"/>
              <a:gd name="connsiteY4" fmla="*/ 4052569 h 4157496"/>
              <a:gd name="connsiteX5" fmla="*/ 161270 w 5896672"/>
              <a:gd name="connsiteY5" fmla="*/ 3576319 h 4157496"/>
              <a:gd name="connsiteX6" fmla="*/ 142220 w 5896672"/>
              <a:gd name="connsiteY6" fmla="*/ 394969 h 4157496"/>
              <a:gd name="connsiteX7" fmla="*/ 1951970 w 5896672"/>
              <a:gd name="connsiteY7" fmla="*/ 223519 h 4157496"/>
              <a:gd name="connsiteX8" fmla="*/ 2590145 w 5896672"/>
              <a:gd name="connsiteY8" fmla="*/ 1985644 h 4157496"/>
              <a:gd name="connsiteX9" fmla="*/ 5590520 w 5896672"/>
              <a:gd name="connsiteY9" fmla="*/ 2261869 h 4157496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558937 w 5897744"/>
              <a:gd name="connsiteY0" fmla="*/ 2085342 h 4161224"/>
              <a:gd name="connsiteX1" fmla="*/ 5520837 w 5897744"/>
              <a:gd name="connsiteY1" fmla="*/ 2447292 h 4161224"/>
              <a:gd name="connsiteX2" fmla="*/ 2720487 w 5897744"/>
              <a:gd name="connsiteY2" fmla="*/ 2409192 h 4161224"/>
              <a:gd name="connsiteX3" fmla="*/ 2187087 w 5897744"/>
              <a:gd name="connsiteY3" fmla="*/ 3952242 h 4161224"/>
              <a:gd name="connsiteX4" fmla="*/ 577362 w 5897744"/>
              <a:gd name="connsiteY4" fmla="*/ 3999867 h 4161224"/>
              <a:gd name="connsiteX5" fmla="*/ 91587 w 5897744"/>
              <a:gd name="connsiteY5" fmla="*/ 2590167 h 4161224"/>
              <a:gd name="connsiteX6" fmla="*/ 196362 w 5897744"/>
              <a:gd name="connsiteY6" fmla="*/ 342267 h 4161224"/>
              <a:gd name="connsiteX7" fmla="*/ 2006112 w 5897744"/>
              <a:gd name="connsiteY7" fmla="*/ 170817 h 4161224"/>
              <a:gd name="connsiteX8" fmla="*/ 2644287 w 5897744"/>
              <a:gd name="connsiteY8" fmla="*/ 1932942 h 4161224"/>
              <a:gd name="connsiteX9" fmla="*/ 5558937 w 5897744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13236" h="4161224">
                <a:moveTo>
                  <a:pt x="5558937" y="2085342"/>
                </a:moveTo>
                <a:cubicBezTo>
                  <a:pt x="6043124" y="2175829"/>
                  <a:pt x="6022487" y="2421892"/>
                  <a:pt x="5549412" y="2475867"/>
                </a:cubicBezTo>
                <a:cubicBezTo>
                  <a:pt x="5076337" y="2529842"/>
                  <a:pt x="3185625" y="2306005"/>
                  <a:pt x="2720487" y="2409192"/>
                </a:cubicBezTo>
                <a:cubicBezTo>
                  <a:pt x="2255349" y="2512379"/>
                  <a:pt x="2544275" y="3687130"/>
                  <a:pt x="2187087" y="3952242"/>
                </a:cubicBezTo>
                <a:cubicBezTo>
                  <a:pt x="1829900" y="4217355"/>
                  <a:pt x="926612" y="4226879"/>
                  <a:pt x="577362" y="3999867"/>
                </a:cubicBezTo>
                <a:cubicBezTo>
                  <a:pt x="228112" y="3772855"/>
                  <a:pt x="155087" y="3199767"/>
                  <a:pt x="91587" y="2590167"/>
                </a:cubicBezTo>
                <a:cubicBezTo>
                  <a:pt x="28087" y="1980567"/>
                  <a:pt x="-122725" y="745492"/>
                  <a:pt x="196362" y="342267"/>
                </a:cubicBezTo>
                <a:cubicBezTo>
                  <a:pt x="515449" y="-60958"/>
                  <a:pt x="1598125" y="-94295"/>
                  <a:pt x="2006112" y="170817"/>
                </a:cubicBezTo>
                <a:cubicBezTo>
                  <a:pt x="2414099" y="435929"/>
                  <a:pt x="2052150" y="1613855"/>
                  <a:pt x="2644287" y="1932942"/>
                </a:cubicBezTo>
                <a:cubicBezTo>
                  <a:pt x="3236425" y="2252030"/>
                  <a:pt x="5074750" y="1994855"/>
                  <a:pt x="5558937" y="2085342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2317644" y="2442633"/>
            <a:ext cx="1703069" cy="3613801"/>
            <a:chOff x="-2617469" y="1040037"/>
            <a:chExt cx="1703069" cy="3613801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 rotWithShape="1">
            <a:blip r:embed="rId4"/>
            <a:srcRect r="86031"/>
            <a:stretch/>
          </p:blipFill>
          <p:spPr>
            <a:xfrm>
              <a:off x="-2617469" y="1040037"/>
              <a:ext cx="1703069" cy="3475302"/>
            </a:xfrm>
            <a:prstGeom prst="rect">
              <a:avLst/>
            </a:prstGeom>
          </p:spPr>
        </p:pic>
        <p:sp>
          <p:nvSpPr>
            <p:cNvPr id="26" name="Rechteck 25"/>
            <p:cNvSpPr/>
            <p:nvPr/>
          </p:nvSpPr>
          <p:spPr>
            <a:xfrm>
              <a:off x="-2042290" y="4515339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Geirhos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et al., 2018)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261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 6"/>
          <p:cNvSpPr/>
          <p:nvPr/>
        </p:nvSpPr>
        <p:spPr>
          <a:xfrm>
            <a:off x="4283498" y="-104515"/>
            <a:ext cx="7930337" cy="3322963"/>
          </a:xfrm>
          <a:custGeom>
            <a:avLst/>
            <a:gdLst>
              <a:gd name="connsiteX0" fmla="*/ 491842 w 8202151"/>
              <a:gd name="connsiteY0" fmla="*/ 3112130 h 3505032"/>
              <a:gd name="connsiteX1" fmla="*/ 545182 w 8202151"/>
              <a:gd name="connsiteY1" fmla="*/ 3310250 h 3505032"/>
              <a:gd name="connsiteX2" fmla="*/ 7159342 w 8202151"/>
              <a:gd name="connsiteY2" fmla="*/ 3325490 h 3505032"/>
              <a:gd name="connsiteX3" fmla="*/ 7997542 w 8202151"/>
              <a:gd name="connsiteY3" fmla="*/ 940430 h 3505032"/>
              <a:gd name="connsiteX4" fmla="*/ 7578442 w 8202151"/>
              <a:gd name="connsiteY4" fmla="*/ 193670 h 3505032"/>
              <a:gd name="connsiteX5" fmla="*/ 1810102 w 8202151"/>
              <a:gd name="connsiteY5" fmla="*/ 208910 h 3505032"/>
              <a:gd name="connsiteX6" fmla="*/ 1794862 w 8202151"/>
              <a:gd name="connsiteY6" fmla="*/ 2533010 h 3505032"/>
              <a:gd name="connsiteX7" fmla="*/ 1451962 w 8202151"/>
              <a:gd name="connsiteY7" fmla="*/ 2959730 h 3505032"/>
              <a:gd name="connsiteX8" fmla="*/ 491842 w 8202151"/>
              <a:gd name="connsiteY8" fmla="*/ 3112130 h 3505032"/>
              <a:gd name="connsiteX0" fmla="*/ 323100 w 8330589"/>
              <a:gd name="connsiteY0" fmla="*/ 3020690 h 3508565"/>
              <a:gd name="connsiteX1" fmla="*/ 673620 w 8330589"/>
              <a:gd name="connsiteY1" fmla="*/ 3310250 h 3508565"/>
              <a:gd name="connsiteX2" fmla="*/ 7287780 w 8330589"/>
              <a:gd name="connsiteY2" fmla="*/ 3325490 h 3508565"/>
              <a:gd name="connsiteX3" fmla="*/ 8125980 w 8330589"/>
              <a:gd name="connsiteY3" fmla="*/ 940430 h 3508565"/>
              <a:gd name="connsiteX4" fmla="*/ 7706880 w 8330589"/>
              <a:gd name="connsiteY4" fmla="*/ 193670 h 3508565"/>
              <a:gd name="connsiteX5" fmla="*/ 1938540 w 8330589"/>
              <a:gd name="connsiteY5" fmla="*/ 208910 h 3508565"/>
              <a:gd name="connsiteX6" fmla="*/ 1923300 w 8330589"/>
              <a:gd name="connsiteY6" fmla="*/ 2533010 h 3508565"/>
              <a:gd name="connsiteX7" fmla="*/ 1580400 w 8330589"/>
              <a:gd name="connsiteY7" fmla="*/ 2959730 h 3508565"/>
              <a:gd name="connsiteX8" fmla="*/ 323100 w 8330589"/>
              <a:gd name="connsiteY8" fmla="*/ 3020690 h 3508565"/>
              <a:gd name="connsiteX0" fmla="*/ 293560 w 8301049"/>
              <a:gd name="connsiteY0" fmla="*/ 3020690 h 3508565"/>
              <a:gd name="connsiteX1" fmla="*/ 644080 w 8301049"/>
              <a:gd name="connsiteY1" fmla="*/ 3310250 h 3508565"/>
              <a:gd name="connsiteX2" fmla="*/ 7258240 w 8301049"/>
              <a:gd name="connsiteY2" fmla="*/ 3325490 h 3508565"/>
              <a:gd name="connsiteX3" fmla="*/ 8096440 w 8301049"/>
              <a:gd name="connsiteY3" fmla="*/ 940430 h 3508565"/>
              <a:gd name="connsiteX4" fmla="*/ 7677340 w 8301049"/>
              <a:gd name="connsiteY4" fmla="*/ 193670 h 3508565"/>
              <a:gd name="connsiteX5" fmla="*/ 1909000 w 8301049"/>
              <a:gd name="connsiteY5" fmla="*/ 208910 h 3508565"/>
              <a:gd name="connsiteX6" fmla="*/ 1893760 w 8301049"/>
              <a:gd name="connsiteY6" fmla="*/ 2533010 h 3508565"/>
              <a:gd name="connsiteX7" fmla="*/ 1550860 w 8301049"/>
              <a:gd name="connsiteY7" fmla="*/ 2959730 h 3508565"/>
              <a:gd name="connsiteX8" fmla="*/ 293560 w 8301049"/>
              <a:gd name="connsiteY8" fmla="*/ 3020690 h 3508565"/>
              <a:gd name="connsiteX0" fmla="*/ 21171 w 8028660"/>
              <a:gd name="connsiteY0" fmla="*/ 3020690 h 3572468"/>
              <a:gd name="connsiteX1" fmla="*/ 2436711 w 8028660"/>
              <a:gd name="connsiteY1" fmla="*/ 3462650 h 3572468"/>
              <a:gd name="connsiteX2" fmla="*/ 6985851 w 8028660"/>
              <a:gd name="connsiteY2" fmla="*/ 3325490 h 3572468"/>
              <a:gd name="connsiteX3" fmla="*/ 7824051 w 8028660"/>
              <a:gd name="connsiteY3" fmla="*/ 940430 h 3572468"/>
              <a:gd name="connsiteX4" fmla="*/ 7404951 w 8028660"/>
              <a:gd name="connsiteY4" fmla="*/ 193670 h 3572468"/>
              <a:gd name="connsiteX5" fmla="*/ 1636611 w 8028660"/>
              <a:gd name="connsiteY5" fmla="*/ 208910 h 3572468"/>
              <a:gd name="connsiteX6" fmla="*/ 1621371 w 8028660"/>
              <a:gd name="connsiteY6" fmla="*/ 2533010 h 3572468"/>
              <a:gd name="connsiteX7" fmla="*/ 1278471 w 8028660"/>
              <a:gd name="connsiteY7" fmla="*/ 2959730 h 3572468"/>
              <a:gd name="connsiteX8" fmla="*/ 21171 w 8028660"/>
              <a:gd name="connsiteY8" fmla="*/ 3020690 h 3572468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21171 w 8028660"/>
              <a:gd name="connsiteY0" fmla="*/ 3020690 h 3580290"/>
              <a:gd name="connsiteX1" fmla="*/ 2436711 w 8028660"/>
              <a:gd name="connsiteY1" fmla="*/ 3462650 h 3580290"/>
              <a:gd name="connsiteX2" fmla="*/ 6985851 w 8028660"/>
              <a:gd name="connsiteY2" fmla="*/ 3325490 h 3580290"/>
              <a:gd name="connsiteX3" fmla="*/ 7824051 w 8028660"/>
              <a:gd name="connsiteY3" fmla="*/ 940430 h 3580290"/>
              <a:gd name="connsiteX4" fmla="*/ 7404951 w 8028660"/>
              <a:gd name="connsiteY4" fmla="*/ 193670 h 3580290"/>
              <a:gd name="connsiteX5" fmla="*/ 1636611 w 8028660"/>
              <a:gd name="connsiteY5" fmla="*/ 208910 h 3580290"/>
              <a:gd name="connsiteX6" fmla="*/ 1621371 w 8028660"/>
              <a:gd name="connsiteY6" fmla="*/ 2533010 h 3580290"/>
              <a:gd name="connsiteX7" fmla="*/ 1278471 w 8028660"/>
              <a:gd name="connsiteY7" fmla="*/ 2959730 h 3580290"/>
              <a:gd name="connsiteX8" fmla="*/ 21171 w 8028660"/>
              <a:gd name="connsiteY8" fmla="*/ 3020690 h 3580290"/>
              <a:gd name="connsiteX0" fmla="*/ 12094 w 8019583"/>
              <a:gd name="connsiteY0" fmla="*/ 3020690 h 3580290"/>
              <a:gd name="connsiteX1" fmla="*/ 2427634 w 8019583"/>
              <a:gd name="connsiteY1" fmla="*/ 3462650 h 3580290"/>
              <a:gd name="connsiteX2" fmla="*/ 6976774 w 8019583"/>
              <a:gd name="connsiteY2" fmla="*/ 3325490 h 3580290"/>
              <a:gd name="connsiteX3" fmla="*/ 7814974 w 8019583"/>
              <a:gd name="connsiteY3" fmla="*/ 940430 h 3580290"/>
              <a:gd name="connsiteX4" fmla="*/ 7395874 w 8019583"/>
              <a:gd name="connsiteY4" fmla="*/ 193670 h 3580290"/>
              <a:gd name="connsiteX5" fmla="*/ 1627534 w 8019583"/>
              <a:gd name="connsiteY5" fmla="*/ 208910 h 3580290"/>
              <a:gd name="connsiteX6" fmla="*/ 1612294 w 8019583"/>
              <a:gd name="connsiteY6" fmla="*/ 2533010 h 3580290"/>
              <a:gd name="connsiteX7" fmla="*/ 1269394 w 8019583"/>
              <a:gd name="connsiteY7" fmla="*/ 2959730 h 3580290"/>
              <a:gd name="connsiteX8" fmla="*/ 12094 w 8019583"/>
              <a:gd name="connsiteY8" fmla="*/ 3020690 h 3580290"/>
              <a:gd name="connsiteX0" fmla="*/ 16807 w 8024296"/>
              <a:gd name="connsiteY0" fmla="*/ 3020690 h 3580290"/>
              <a:gd name="connsiteX1" fmla="*/ 2432347 w 8024296"/>
              <a:gd name="connsiteY1" fmla="*/ 3462650 h 3580290"/>
              <a:gd name="connsiteX2" fmla="*/ 6981487 w 8024296"/>
              <a:gd name="connsiteY2" fmla="*/ 3325490 h 3580290"/>
              <a:gd name="connsiteX3" fmla="*/ 7819687 w 8024296"/>
              <a:gd name="connsiteY3" fmla="*/ 940430 h 3580290"/>
              <a:gd name="connsiteX4" fmla="*/ 7400587 w 8024296"/>
              <a:gd name="connsiteY4" fmla="*/ 193670 h 3580290"/>
              <a:gd name="connsiteX5" fmla="*/ 1632247 w 8024296"/>
              <a:gd name="connsiteY5" fmla="*/ 208910 h 3580290"/>
              <a:gd name="connsiteX6" fmla="*/ 1617007 w 8024296"/>
              <a:gd name="connsiteY6" fmla="*/ 2533010 h 3580290"/>
              <a:gd name="connsiteX7" fmla="*/ 1373167 w 8024296"/>
              <a:gd name="connsiteY7" fmla="*/ 2944490 h 3580290"/>
              <a:gd name="connsiteX8" fmla="*/ 16807 w 8024296"/>
              <a:gd name="connsiteY8" fmla="*/ 3020690 h 3580290"/>
              <a:gd name="connsiteX0" fmla="*/ 17381 w 8024870"/>
              <a:gd name="connsiteY0" fmla="*/ 3020690 h 3580290"/>
              <a:gd name="connsiteX1" fmla="*/ 2432921 w 8024870"/>
              <a:gd name="connsiteY1" fmla="*/ 3462650 h 3580290"/>
              <a:gd name="connsiteX2" fmla="*/ 6982061 w 8024870"/>
              <a:gd name="connsiteY2" fmla="*/ 3325490 h 3580290"/>
              <a:gd name="connsiteX3" fmla="*/ 7820261 w 8024870"/>
              <a:gd name="connsiteY3" fmla="*/ 940430 h 3580290"/>
              <a:gd name="connsiteX4" fmla="*/ 7401161 w 8024870"/>
              <a:gd name="connsiteY4" fmla="*/ 193670 h 3580290"/>
              <a:gd name="connsiteX5" fmla="*/ 1632821 w 8024870"/>
              <a:gd name="connsiteY5" fmla="*/ 208910 h 3580290"/>
              <a:gd name="connsiteX6" fmla="*/ 1617581 w 8024870"/>
              <a:gd name="connsiteY6" fmla="*/ 2533010 h 3580290"/>
              <a:gd name="connsiteX7" fmla="*/ 1373741 w 8024870"/>
              <a:gd name="connsiteY7" fmla="*/ 2944490 h 3580290"/>
              <a:gd name="connsiteX8" fmla="*/ 17381 w 8024870"/>
              <a:gd name="connsiteY8" fmla="*/ 3020690 h 3580290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3007002 h 3566602"/>
              <a:gd name="connsiteX1" fmla="*/ 2432921 w 8024870"/>
              <a:gd name="connsiteY1" fmla="*/ 3448962 h 3566602"/>
              <a:gd name="connsiteX2" fmla="*/ 6982061 w 8024870"/>
              <a:gd name="connsiteY2" fmla="*/ 3311802 h 3566602"/>
              <a:gd name="connsiteX3" fmla="*/ 7820261 w 8024870"/>
              <a:gd name="connsiteY3" fmla="*/ 926742 h 3566602"/>
              <a:gd name="connsiteX4" fmla="*/ 7401161 w 8024870"/>
              <a:gd name="connsiteY4" fmla="*/ 179982 h 3566602"/>
              <a:gd name="connsiteX5" fmla="*/ 1632821 w 8024870"/>
              <a:gd name="connsiteY5" fmla="*/ 195222 h 3566602"/>
              <a:gd name="connsiteX6" fmla="*/ 1617581 w 8024870"/>
              <a:gd name="connsiteY6" fmla="*/ 2328822 h 3566602"/>
              <a:gd name="connsiteX7" fmla="*/ 1373741 w 8024870"/>
              <a:gd name="connsiteY7" fmla="*/ 2930802 h 3566602"/>
              <a:gd name="connsiteX8" fmla="*/ 17381 w 8024870"/>
              <a:gd name="connsiteY8" fmla="*/ 3007002 h 3566602"/>
              <a:gd name="connsiteX0" fmla="*/ 17381 w 8024870"/>
              <a:gd name="connsiteY0" fmla="*/ 2933984 h 3493584"/>
              <a:gd name="connsiteX1" fmla="*/ 2432921 w 8024870"/>
              <a:gd name="connsiteY1" fmla="*/ 3375944 h 3493584"/>
              <a:gd name="connsiteX2" fmla="*/ 6982061 w 8024870"/>
              <a:gd name="connsiteY2" fmla="*/ 3238784 h 3493584"/>
              <a:gd name="connsiteX3" fmla="*/ 7820261 w 8024870"/>
              <a:gd name="connsiteY3" fmla="*/ 853724 h 3493584"/>
              <a:gd name="connsiteX4" fmla="*/ 7401161 w 8024870"/>
              <a:gd name="connsiteY4" fmla="*/ 106964 h 3493584"/>
              <a:gd name="connsiteX5" fmla="*/ 1632821 w 8024870"/>
              <a:gd name="connsiteY5" fmla="*/ 122204 h 3493584"/>
              <a:gd name="connsiteX6" fmla="*/ 1617581 w 8024870"/>
              <a:gd name="connsiteY6" fmla="*/ 2255804 h 3493584"/>
              <a:gd name="connsiteX7" fmla="*/ 1373741 w 8024870"/>
              <a:gd name="connsiteY7" fmla="*/ 2857784 h 3493584"/>
              <a:gd name="connsiteX8" fmla="*/ 17381 w 8024870"/>
              <a:gd name="connsiteY8" fmla="*/ 2933984 h 3493584"/>
              <a:gd name="connsiteX0" fmla="*/ 17381 w 8024870"/>
              <a:gd name="connsiteY0" fmla="*/ 2898619 h 3458219"/>
              <a:gd name="connsiteX1" fmla="*/ 2432921 w 8024870"/>
              <a:gd name="connsiteY1" fmla="*/ 3340579 h 3458219"/>
              <a:gd name="connsiteX2" fmla="*/ 6982061 w 8024870"/>
              <a:gd name="connsiteY2" fmla="*/ 3203419 h 3458219"/>
              <a:gd name="connsiteX3" fmla="*/ 7820261 w 8024870"/>
              <a:gd name="connsiteY3" fmla="*/ 818359 h 3458219"/>
              <a:gd name="connsiteX4" fmla="*/ 7401161 w 8024870"/>
              <a:gd name="connsiteY4" fmla="*/ 71599 h 3458219"/>
              <a:gd name="connsiteX5" fmla="*/ 1632821 w 8024870"/>
              <a:gd name="connsiteY5" fmla="*/ 86839 h 3458219"/>
              <a:gd name="connsiteX6" fmla="*/ 1617581 w 8024870"/>
              <a:gd name="connsiteY6" fmla="*/ 2220439 h 3458219"/>
              <a:gd name="connsiteX7" fmla="*/ 1373741 w 8024870"/>
              <a:gd name="connsiteY7" fmla="*/ 2822419 h 3458219"/>
              <a:gd name="connsiteX8" fmla="*/ 17381 w 8024870"/>
              <a:gd name="connsiteY8" fmla="*/ 2898619 h 3458219"/>
              <a:gd name="connsiteX0" fmla="*/ 17381 w 7829395"/>
              <a:gd name="connsiteY0" fmla="*/ 2865296 h 3424896"/>
              <a:gd name="connsiteX1" fmla="*/ 2432921 w 7829395"/>
              <a:gd name="connsiteY1" fmla="*/ 3307256 h 3424896"/>
              <a:gd name="connsiteX2" fmla="*/ 6982061 w 7829395"/>
              <a:gd name="connsiteY2" fmla="*/ 3170096 h 3424896"/>
              <a:gd name="connsiteX3" fmla="*/ 7820261 w 7829395"/>
              <a:gd name="connsiteY3" fmla="*/ 785036 h 3424896"/>
              <a:gd name="connsiteX4" fmla="*/ 7401161 w 7829395"/>
              <a:gd name="connsiteY4" fmla="*/ 38276 h 3424896"/>
              <a:gd name="connsiteX5" fmla="*/ 1632821 w 7829395"/>
              <a:gd name="connsiteY5" fmla="*/ 53516 h 3424896"/>
              <a:gd name="connsiteX6" fmla="*/ 1617581 w 7829395"/>
              <a:gd name="connsiteY6" fmla="*/ 2187116 h 3424896"/>
              <a:gd name="connsiteX7" fmla="*/ 1373741 w 7829395"/>
              <a:gd name="connsiteY7" fmla="*/ 2789096 h 3424896"/>
              <a:gd name="connsiteX8" fmla="*/ 17381 w 7829395"/>
              <a:gd name="connsiteY8" fmla="*/ 2865296 h 3424896"/>
              <a:gd name="connsiteX0" fmla="*/ 17381 w 7891834"/>
              <a:gd name="connsiteY0" fmla="*/ 2978636 h 3538236"/>
              <a:gd name="connsiteX1" fmla="*/ 2432921 w 7891834"/>
              <a:gd name="connsiteY1" fmla="*/ 3420596 h 3538236"/>
              <a:gd name="connsiteX2" fmla="*/ 6982061 w 7891834"/>
              <a:gd name="connsiteY2" fmla="*/ 3283436 h 3538236"/>
              <a:gd name="connsiteX3" fmla="*/ 7820261 w 7891834"/>
              <a:gd name="connsiteY3" fmla="*/ 898376 h 3538236"/>
              <a:gd name="connsiteX4" fmla="*/ 7751681 w 7891834"/>
              <a:gd name="connsiteY4" fmla="*/ 166856 h 3538236"/>
              <a:gd name="connsiteX5" fmla="*/ 1632821 w 7891834"/>
              <a:gd name="connsiteY5" fmla="*/ 166856 h 3538236"/>
              <a:gd name="connsiteX6" fmla="*/ 1617581 w 7891834"/>
              <a:gd name="connsiteY6" fmla="*/ 2300456 h 3538236"/>
              <a:gd name="connsiteX7" fmla="*/ 1373741 w 7891834"/>
              <a:gd name="connsiteY7" fmla="*/ 2902436 h 3538236"/>
              <a:gd name="connsiteX8" fmla="*/ 17381 w 7891834"/>
              <a:gd name="connsiteY8" fmla="*/ 2978636 h 3538236"/>
              <a:gd name="connsiteX0" fmla="*/ 17381 w 7891834"/>
              <a:gd name="connsiteY0" fmla="*/ 2924635 h 3484235"/>
              <a:gd name="connsiteX1" fmla="*/ 2432921 w 7891834"/>
              <a:gd name="connsiteY1" fmla="*/ 3366595 h 3484235"/>
              <a:gd name="connsiteX2" fmla="*/ 6982061 w 7891834"/>
              <a:gd name="connsiteY2" fmla="*/ 3229435 h 3484235"/>
              <a:gd name="connsiteX3" fmla="*/ 7820261 w 7891834"/>
              <a:gd name="connsiteY3" fmla="*/ 844375 h 3484235"/>
              <a:gd name="connsiteX4" fmla="*/ 7751681 w 7891834"/>
              <a:gd name="connsiteY4" fmla="*/ 112855 h 3484235"/>
              <a:gd name="connsiteX5" fmla="*/ 1632821 w 7891834"/>
              <a:gd name="connsiteY5" fmla="*/ 112855 h 3484235"/>
              <a:gd name="connsiteX6" fmla="*/ 1617581 w 7891834"/>
              <a:gd name="connsiteY6" fmla="*/ 2246455 h 3484235"/>
              <a:gd name="connsiteX7" fmla="*/ 1373741 w 7891834"/>
              <a:gd name="connsiteY7" fmla="*/ 2848435 h 3484235"/>
              <a:gd name="connsiteX8" fmla="*/ 17381 w 7891834"/>
              <a:gd name="connsiteY8" fmla="*/ 2924635 h 3484235"/>
              <a:gd name="connsiteX0" fmla="*/ 7692 w 7864674"/>
              <a:gd name="connsiteY0" fmla="*/ 2924635 h 3403172"/>
              <a:gd name="connsiteX1" fmla="*/ 2423232 w 7864674"/>
              <a:gd name="connsiteY1" fmla="*/ 3366595 h 3403172"/>
              <a:gd name="connsiteX2" fmla="*/ 7300032 w 7864674"/>
              <a:gd name="connsiteY2" fmla="*/ 3092275 h 3403172"/>
              <a:gd name="connsiteX3" fmla="*/ 7810572 w 7864674"/>
              <a:gd name="connsiteY3" fmla="*/ 844375 h 3403172"/>
              <a:gd name="connsiteX4" fmla="*/ 7741992 w 7864674"/>
              <a:gd name="connsiteY4" fmla="*/ 112855 h 3403172"/>
              <a:gd name="connsiteX5" fmla="*/ 1623132 w 7864674"/>
              <a:gd name="connsiteY5" fmla="*/ 112855 h 3403172"/>
              <a:gd name="connsiteX6" fmla="*/ 1607892 w 7864674"/>
              <a:gd name="connsiteY6" fmla="*/ 2246455 h 3403172"/>
              <a:gd name="connsiteX7" fmla="*/ 1364052 w 7864674"/>
              <a:gd name="connsiteY7" fmla="*/ 2848435 h 3403172"/>
              <a:gd name="connsiteX8" fmla="*/ 7692 w 7864674"/>
              <a:gd name="connsiteY8" fmla="*/ 2924635 h 3403172"/>
              <a:gd name="connsiteX0" fmla="*/ 7692 w 7858551"/>
              <a:gd name="connsiteY0" fmla="*/ 2924635 h 3371113"/>
              <a:gd name="connsiteX1" fmla="*/ 2423232 w 7858551"/>
              <a:gd name="connsiteY1" fmla="*/ 3366595 h 3371113"/>
              <a:gd name="connsiteX2" fmla="*/ 7300032 w 7858551"/>
              <a:gd name="connsiteY2" fmla="*/ 3092275 h 3371113"/>
              <a:gd name="connsiteX3" fmla="*/ 7810572 w 7858551"/>
              <a:gd name="connsiteY3" fmla="*/ 844375 h 3371113"/>
              <a:gd name="connsiteX4" fmla="*/ 7741992 w 7858551"/>
              <a:gd name="connsiteY4" fmla="*/ 112855 h 3371113"/>
              <a:gd name="connsiteX5" fmla="*/ 1623132 w 7858551"/>
              <a:gd name="connsiteY5" fmla="*/ 112855 h 3371113"/>
              <a:gd name="connsiteX6" fmla="*/ 1607892 w 7858551"/>
              <a:gd name="connsiteY6" fmla="*/ 2246455 h 3371113"/>
              <a:gd name="connsiteX7" fmla="*/ 1364052 w 7858551"/>
              <a:gd name="connsiteY7" fmla="*/ 2848435 h 3371113"/>
              <a:gd name="connsiteX8" fmla="*/ 7692 w 7858551"/>
              <a:gd name="connsiteY8" fmla="*/ 2924635 h 3371113"/>
              <a:gd name="connsiteX0" fmla="*/ 7982 w 7836769"/>
              <a:gd name="connsiteY0" fmla="*/ 2924635 h 3378177"/>
              <a:gd name="connsiteX1" fmla="*/ 2423522 w 7836769"/>
              <a:gd name="connsiteY1" fmla="*/ 3366595 h 3378177"/>
              <a:gd name="connsiteX2" fmla="*/ 7620362 w 7836769"/>
              <a:gd name="connsiteY2" fmla="*/ 3153235 h 3378177"/>
              <a:gd name="connsiteX3" fmla="*/ 7810862 w 7836769"/>
              <a:gd name="connsiteY3" fmla="*/ 844375 h 3378177"/>
              <a:gd name="connsiteX4" fmla="*/ 7742282 w 7836769"/>
              <a:gd name="connsiteY4" fmla="*/ 112855 h 3378177"/>
              <a:gd name="connsiteX5" fmla="*/ 1623422 w 7836769"/>
              <a:gd name="connsiteY5" fmla="*/ 112855 h 3378177"/>
              <a:gd name="connsiteX6" fmla="*/ 1608182 w 7836769"/>
              <a:gd name="connsiteY6" fmla="*/ 2246455 h 3378177"/>
              <a:gd name="connsiteX7" fmla="*/ 1364342 w 7836769"/>
              <a:gd name="connsiteY7" fmla="*/ 2848435 h 3378177"/>
              <a:gd name="connsiteX8" fmla="*/ 7982 w 7836769"/>
              <a:gd name="connsiteY8" fmla="*/ 2924635 h 3378177"/>
              <a:gd name="connsiteX0" fmla="*/ 7982 w 7836769"/>
              <a:gd name="connsiteY0" fmla="*/ 2924635 h 3374072"/>
              <a:gd name="connsiteX1" fmla="*/ 2423522 w 7836769"/>
              <a:gd name="connsiteY1" fmla="*/ 3366595 h 3374072"/>
              <a:gd name="connsiteX2" fmla="*/ 7620362 w 7836769"/>
              <a:gd name="connsiteY2" fmla="*/ 3153235 h 3374072"/>
              <a:gd name="connsiteX3" fmla="*/ 7810862 w 7836769"/>
              <a:gd name="connsiteY3" fmla="*/ 844375 h 3374072"/>
              <a:gd name="connsiteX4" fmla="*/ 7742282 w 7836769"/>
              <a:gd name="connsiteY4" fmla="*/ 112855 h 3374072"/>
              <a:gd name="connsiteX5" fmla="*/ 1623422 w 7836769"/>
              <a:gd name="connsiteY5" fmla="*/ 112855 h 3374072"/>
              <a:gd name="connsiteX6" fmla="*/ 1608182 w 7836769"/>
              <a:gd name="connsiteY6" fmla="*/ 2246455 h 3374072"/>
              <a:gd name="connsiteX7" fmla="*/ 1364342 w 7836769"/>
              <a:gd name="connsiteY7" fmla="*/ 2848435 h 3374072"/>
              <a:gd name="connsiteX8" fmla="*/ 7982 w 7836769"/>
              <a:gd name="connsiteY8" fmla="*/ 2924635 h 3374072"/>
              <a:gd name="connsiteX0" fmla="*/ 0 w 8239043"/>
              <a:gd name="connsiteY0" fmla="*/ 2924635 h 3270961"/>
              <a:gd name="connsiteX1" fmla="*/ 7612380 w 8239043"/>
              <a:gd name="connsiteY1" fmla="*/ 3153235 h 3270961"/>
              <a:gd name="connsiteX2" fmla="*/ 7802880 w 8239043"/>
              <a:gd name="connsiteY2" fmla="*/ 844375 h 3270961"/>
              <a:gd name="connsiteX3" fmla="*/ 7734300 w 8239043"/>
              <a:gd name="connsiteY3" fmla="*/ 112855 h 3270961"/>
              <a:gd name="connsiteX4" fmla="*/ 1615440 w 8239043"/>
              <a:gd name="connsiteY4" fmla="*/ 112855 h 3270961"/>
              <a:gd name="connsiteX5" fmla="*/ 1600200 w 8239043"/>
              <a:gd name="connsiteY5" fmla="*/ 2246455 h 3270961"/>
              <a:gd name="connsiteX6" fmla="*/ 1356360 w 8239043"/>
              <a:gd name="connsiteY6" fmla="*/ 2848435 h 3270961"/>
              <a:gd name="connsiteX7" fmla="*/ 0 w 8239043"/>
              <a:gd name="connsiteY7" fmla="*/ 2924635 h 3270961"/>
              <a:gd name="connsiteX0" fmla="*/ 31720 w 8270763"/>
              <a:gd name="connsiteY0" fmla="*/ 2924635 h 3270961"/>
              <a:gd name="connsiteX1" fmla="*/ 7644100 w 8270763"/>
              <a:gd name="connsiteY1" fmla="*/ 3153235 h 3270961"/>
              <a:gd name="connsiteX2" fmla="*/ 7834600 w 8270763"/>
              <a:gd name="connsiteY2" fmla="*/ 844375 h 3270961"/>
              <a:gd name="connsiteX3" fmla="*/ 7766020 w 8270763"/>
              <a:gd name="connsiteY3" fmla="*/ 112855 h 3270961"/>
              <a:gd name="connsiteX4" fmla="*/ 1647160 w 8270763"/>
              <a:gd name="connsiteY4" fmla="*/ 112855 h 3270961"/>
              <a:gd name="connsiteX5" fmla="*/ 1631920 w 8270763"/>
              <a:gd name="connsiteY5" fmla="*/ 2246455 h 3270961"/>
              <a:gd name="connsiteX6" fmla="*/ 1388080 w 8270763"/>
              <a:gd name="connsiteY6" fmla="*/ 2848435 h 3270961"/>
              <a:gd name="connsiteX7" fmla="*/ 31720 w 8270763"/>
              <a:gd name="connsiteY7" fmla="*/ 2924635 h 3270961"/>
              <a:gd name="connsiteX0" fmla="*/ 929 w 8239972"/>
              <a:gd name="connsiteY0" fmla="*/ 2924635 h 3554964"/>
              <a:gd name="connsiteX1" fmla="*/ 7613309 w 8239972"/>
              <a:gd name="connsiteY1" fmla="*/ 3153235 h 3554964"/>
              <a:gd name="connsiteX2" fmla="*/ 7803809 w 8239972"/>
              <a:gd name="connsiteY2" fmla="*/ 844375 h 3554964"/>
              <a:gd name="connsiteX3" fmla="*/ 7735229 w 8239972"/>
              <a:gd name="connsiteY3" fmla="*/ 112855 h 3554964"/>
              <a:gd name="connsiteX4" fmla="*/ 1616369 w 8239972"/>
              <a:gd name="connsiteY4" fmla="*/ 112855 h 3554964"/>
              <a:gd name="connsiteX5" fmla="*/ 1601129 w 8239972"/>
              <a:gd name="connsiteY5" fmla="*/ 2246455 h 3554964"/>
              <a:gd name="connsiteX6" fmla="*/ 1357289 w 8239972"/>
              <a:gd name="connsiteY6" fmla="*/ 2848435 h 3554964"/>
              <a:gd name="connsiteX7" fmla="*/ 929 w 8239972"/>
              <a:gd name="connsiteY7" fmla="*/ 2924635 h 3554964"/>
              <a:gd name="connsiteX0" fmla="*/ 48591 w 8287634"/>
              <a:gd name="connsiteY0" fmla="*/ 2924635 h 3411534"/>
              <a:gd name="connsiteX1" fmla="*/ 7660971 w 8287634"/>
              <a:gd name="connsiteY1" fmla="*/ 3153235 h 3411534"/>
              <a:gd name="connsiteX2" fmla="*/ 7851471 w 8287634"/>
              <a:gd name="connsiteY2" fmla="*/ 844375 h 3411534"/>
              <a:gd name="connsiteX3" fmla="*/ 7782891 w 8287634"/>
              <a:gd name="connsiteY3" fmla="*/ 112855 h 3411534"/>
              <a:gd name="connsiteX4" fmla="*/ 1664031 w 8287634"/>
              <a:gd name="connsiteY4" fmla="*/ 112855 h 3411534"/>
              <a:gd name="connsiteX5" fmla="*/ 1648791 w 8287634"/>
              <a:gd name="connsiteY5" fmla="*/ 2246455 h 3411534"/>
              <a:gd name="connsiteX6" fmla="*/ 1404951 w 8287634"/>
              <a:gd name="connsiteY6" fmla="*/ 2848435 h 3411534"/>
              <a:gd name="connsiteX7" fmla="*/ 48591 w 8287634"/>
              <a:gd name="connsiteY7" fmla="*/ 2924635 h 3411534"/>
              <a:gd name="connsiteX0" fmla="*/ 43006 w 7871793"/>
              <a:gd name="connsiteY0" fmla="*/ 2924635 h 3356628"/>
              <a:gd name="connsiteX1" fmla="*/ 7655386 w 7871793"/>
              <a:gd name="connsiteY1" fmla="*/ 3153235 h 3356628"/>
              <a:gd name="connsiteX2" fmla="*/ 7845886 w 7871793"/>
              <a:gd name="connsiteY2" fmla="*/ 844375 h 3356628"/>
              <a:gd name="connsiteX3" fmla="*/ 7777306 w 7871793"/>
              <a:gd name="connsiteY3" fmla="*/ 112855 h 3356628"/>
              <a:gd name="connsiteX4" fmla="*/ 1658446 w 7871793"/>
              <a:gd name="connsiteY4" fmla="*/ 112855 h 3356628"/>
              <a:gd name="connsiteX5" fmla="*/ 1643206 w 7871793"/>
              <a:gd name="connsiteY5" fmla="*/ 2246455 h 3356628"/>
              <a:gd name="connsiteX6" fmla="*/ 1399366 w 7871793"/>
              <a:gd name="connsiteY6" fmla="*/ 2848435 h 3356628"/>
              <a:gd name="connsiteX7" fmla="*/ 43006 w 7871793"/>
              <a:gd name="connsiteY7" fmla="*/ 2924635 h 3356628"/>
              <a:gd name="connsiteX0" fmla="*/ 0 w 8022511"/>
              <a:gd name="connsiteY0" fmla="*/ 2924635 h 3421868"/>
              <a:gd name="connsiteX1" fmla="*/ 2959099 w 8022511"/>
              <a:gd name="connsiteY1" fmla="*/ 3348814 h 3421868"/>
              <a:gd name="connsiteX2" fmla="*/ 7612380 w 8022511"/>
              <a:gd name="connsiteY2" fmla="*/ 3153235 h 3421868"/>
              <a:gd name="connsiteX3" fmla="*/ 7802880 w 8022511"/>
              <a:gd name="connsiteY3" fmla="*/ 844375 h 3421868"/>
              <a:gd name="connsiteX4" fmla="*/ 7734300 w 8022511"/>
              <a:gd name="connsiteY4" fmla="*/ 112855 h 3421868"/>
              <a:gd name="connsiteX5" fmla="*/ 1615440 w 8022511"/>
              <a:gd name="connsiteY5" fmla="*/ 112855 h 3421868"/>
              <a:gd name="connsiteX6" fmla="*/ 1600200 w 8022511"/>
              <a:gd name="connsiteY6" fmla="*/ 2246455 h 3421868"/>
              <a:gd name="connsiteX7" fmla="*/ 1356360 w 8022511"/>
              <a:gd name="connsiteY7" fmla="*/ 2848435 h 3421868"/>
              <a:gd name="connsiteX8" fmla="*/ 0 w 8022511"/>
              <a:gd name="connsiteY8" fmla="*/ 2924635 h 3421868"/>
              <a:gd name="connsiteX0" fmla="*/ 1807 w 8117828"/>
              <a:gd name="connsiteY0" fmla="*/ 2924635 h 3354301"/>
              <a:gd name="connsiteX1" fmla="*/ 1678206 w 8117828"/>
              <a:gd name="connsiteY1" fmla="*/ 3209114 h 3354301"/>
              <a:gd name="connsiteX2" fmla="*/ 7614187 w 8117828"/>
              <a:gd name="connsiteY2" fmla="*/ 3153235 h 3354301"/>
              <a:gd name="connsiteX3" fmla="*/ 7804687 w 8117828"/>
              <a:gd name="connsiteY3" fmla="*/ 844375 h 3354301"/>
              <a:gd name="connsiteX4" fmla="*/ 7736107 w 8117828"/>
              <a:gd name="connsiteY4" fmla="*/ 112855 h 3354301"/>
              <a:gd name="connsiteX5" fmla="*/ 1617247 w 8117828"/>
              <a:gd name="connsiteY5" fmla="*/ 112855 h 3354301"/>
              <a:gd name="connsiteX6" fmla="*/ 1602007 w 8117828"/>
              <a:gd name="connsiteY6" fmla="*/ 2246455 h 3354301"/>
              <a:gd name="connsiteX7" fmla="*/ 1358167 w 8117828"/>
              <a:gd name="connsiteY7" fmla="*/ 2848435 h 3354301"/>
              <a:gd name="connsiteX8" fmla="*/ 1807 w 8117828"/>
              <a:gd name="connsiteY8" fmla="*/ 2924635 h 3354301"/>
              <a:gd name="connsiteX0" fmla="*/ 1807 w 7830594"/>
              <a:gd name="connsiteY0" fmla="*/ 2924635 h 3332205"/>
              <a:gd name="connsiteX1" fmla="*/ 1678206 w 7830594"/>
              <a:gd name="connsiteY1" fmla="*/ 3209114 h 3332205"/>
              <a:gd name="connsiteX2" fmla="*/ 7614187 w 7830594"/>
              <a:gd name="connsiteY2" fmla="*/ 3153235 h 3332205"/>
              <a:gd name="connsiteX3" fmla="*/ 7804687 w 7830594"/>
              <a:gd name="connsiteY3" fmla="*/ 844375 h 3332205"/>
              <a:gd name="connsiteX4" fmla="*/ 7736107 w 7830594"/>
              <a:gd name="connsiteY4" fmla="*/ 112855 h 3332205"/>
              <a:gd name="connsiteX5" fmla="*/ 1617247 w 7830594"/>
              <a:gd name="connsiteY5" fmla="*/ 112855 h 3332205"/>
              <a:gd name="connsiteX6" fmla="*/ 1602007 w 7830594"/>
              <a:gd name="connsiteY6" fmla="*/ 2246455 h 3332205"/>
              <a:gd name="connsiteX7" fmla="*/ 1358167 w 7830594"/>
              <a:gd name="connsiteY7" fmla="*/ 2848435 h 3332205"/>
              <a:gd name="connsiteX8" fmla="*/ 1807 w 7830594"/>
              <a:gd name="connsiteY8" fmla="*/ 2924635 h 3332205"/>
              <a:gd name="connsiteX0" fmla="*/ 17691 w 7846478"/>
              <a:gd name="connsiteY0" fmla="*/ 2924635 h 3322963"/>
              <a:gd name="connsiteX1" fmla="*/ 671740 w 7846478"/>
              <a:gd name="connsiteY1" fmla="*/ 3126565 h 3322963"/>
              <a:gd name="connsiteX2" fmla="*/ 1694090 w 7846478"/>
              <a:gd name="connsiteY2" fmla="*/ 3209114 h 3322963"/>
              <a:gd name="connsiteX3" fmla="*/ 7630071 w 7846478"/>
              <a:gd name="connsiteY3" fmla="*/ 3153235 h 3322963"/>
              <a:gd name="connsiteX4" fmla="*/ 7820571 w 7846478"/>
              <a:gd name="connsiteY4" fmla="*/ 844375 h 3322963"/>
              <a:gd name="connsiteX5" fmla="*/ 7751991 w 7846478"/>
              <a:gd name="connsiteY5" fmla="*/ 112855 h 3322963"/>
              <a:gd name="connsiteX6" fmla="*/ 1633131 w 7846478"/>
              <a:gd name="connsiteY6" fmla="*/ 112855 h 3322963"/>
              <a:gd name="connsiteX7" fmla="*/ 1617891 w 7846478"/>
              <a:gd name="connsiteY7" fmla="*/ 2246455 h 3322963"/>
              <a:gd name="connsiteX8" fmla="*/ 1374051 w 7846478"/>
              <a:gd name="connsiteY8" fmla="*/ 2848435 h 3322963"/>
              <a:gd name="connsiteX9" fmla="*/ 17691 w 7846478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  <a:gd name="connsiteX0" fmla="*/ 101550 w 7930337"/>
              <a:gd name="connsiteY0" fmla="*/ 2924635 h 3322963"/>
              <a:gd name="connsiteX1" fmla="*/ 285699 w 7930337"/>
              <a:gd name="connsiteY1" fmla="*/ 3202765 h 3322963"/>
              <a:gd name="connsiteX2" fmla="*/ 1777949 w 7930337"/>
              <a:gd name="connsiteY2" fmla="*/ 3209114 h 3322963"/>
              <a:gd name="connsiteX3" fmla="*/ 7713930 w 7930337"/>
              <a:gd name="connsiteY3" fmla="*/ 3153235 h 3322963"/>
              <a:gd name="connsiteX4" fmla="*/ 7904430 w 7930337"/>
              <a:gd name="connsiteY4" fmla="*/ 844375 h 3322963"/>
              <a:gd name="connsiteX5" fmla="*/ 7835850 w 7930337"/>
              <a:gd name="connsiteY5" fmla="*/ 112855 h 3322963"/>
              <a:gd name="connsiteX6" fmla="*/ 1716990 w 7930337"/>
              <a:gd name="connsiteY6" fmla="*/ 112855 h 3322963"/>
              <a:gd name="connsiteX7" fmla="*/ 1701750 w 7930337"/>
              <a:gd name="connsiteY7" fmla="*/ 2246455 h 3322963"/>
              <a:gd name="connsiteX8" fmla="*/ 1457910 w 7930337"/>
              <a:gd name="connsiteY8" fmla="*/ 2848435 h 3322963"/>
              <a:gd name="connsiteX9" fmla="*/ 101550 w 7930337"/>
              <a:gd name="connsiteY9" fmla="*/ 2924635 h 332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30337" h="3322963">
                <a:moveTo>
                  <a:pt x="101550" y="2924635"/>
                </a:moveTo>
                <a:cubicBezTo>
                  <a:pt x="-93819" y="2983690"/>
                  <a:pt x="6299" y="3155352"/>
                  <a:pt x="285699" y="3202765"/>
                </a:cubicBezTo>
                <a:cubicBezTo>
                  <a:pt x="530174" y="3250178"/>
                  <a:pt x="618227" y="3204669"/>
                  <a:pt x="1777949" y="3209114"/>
                </a:cubicBezTo>
                <a:cubicBezTo>
                  <a:pt x="2937671" y="3213559"/>
                  <a:pt x="7429450" y="3496558"/>
                  <a:pt x="7713930" y="3153235"/>
                </a:cubicBezTo>
                <a:cubicBezTo>
                  <a:pt x="7998410" y="2809912"/>
                  <a:pt x="7884110" y="1351105"/>
                  <a:pt x="7904430" y="844375"/>
                </a:cubicBezTo>
                <a:cubicBezTo>
                  <a:pt x="7924750" y="337645"/>
                  <a:pt x="7975550" y="150955"/>
                  <a:pt x="7835850" y="112855"/>
                </a:cubicBezTo>
                <a:cubicBezTo>
                  <a:pt x="7696150" y="74755"/>
                  <a:pt x="2137360" y="-120825"/>
                  <a:pt x="1716990" y="112855"/>
                </a:cubicBezTo>
                <a:cubicBezTo>
                  <a:pt x="1296620" y="346535"/>
                  <a:pt x="1761440" y="1932765"/>
                  <a:pt x="1701750" y="2246455"/>
                </a:cubicBezTo>
                <a:cubicBezTo>
                  <a:pt x="1680160" y="2453465"/>
                  <a:pt x="1724610" y="2735405"/>
                  <a:pt x="1457910" y="2848435"/>
                </a:cubicBezTo>
                <a:cubicBezTo>
                  <a:pt x="1191210" y="2961465"/>
                  <a:pt x="296919" y="2865580"/>
                  <a:pt x="101550" y="2924635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ihandform 4"/>
          <p:cNvSpPr/>
          <p:nvPr/>
        </p:nvSpPr>
        <p:spPr>
          <a:xfrm>
            <a:off x="4489260" y="4394737"/>
            <a:ext cx="7695580" cy="2110838"/>
          </a:xfrm>
          <a:custGeom>
            <a:avLst/>
            <a:gdLst>
              <a:gd name="connsiteX0" fmla="*/ 600071 w 8341409"/>
              <a:gd name="connsiteY0" fmla="*/ 1805197 h 2199182"/>
              <a:gd name="connsiteX1" fmla="*/ 600071 w 8341409"/>
              <a:gd name="connsiteY1" fmla="*/ 2090947 h 2199182"/>
              <a:gd name="connsiteX2" fmla="*/ 7648571 w 8341409"/>
              <a:gd name="connsiteY2" fmla="*/ 2109997 h 2199182"/>
              <a:gd name="connsiteX3" fmla="*/ 8029571 w 8341409"/>
              <a:gd name="connsiteY3" fmla="*/ 976522 h 2199182"/>
              <a:gd name="connsiteX4" fmla="*/ 7210421 w 8341409"/>
              <a:gd name="connsiteY4" fmla="*/ 81172 h 2199182"/>
              <a:gd name="connsiteX5" fmla="*/ 2590796 w 8341409"/>
              <a:gd name="connsiteY5" fmla="*/ 224047 h 2199182"/>
              <a:gd name="connsiteX6" fmla="*/ 2505071 w 8341409"/>
              <a:gd name="connsiteY6" fmla="*/ 1690897 h 2199182"/>
              <a:gd name="connsiteX7" fmla="*/ 600071 w 8341409"/>
              <a:gd name="connsiteY7" fmla="*/ 1805197 h 2199182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566141 w 8364629"/>
              <a:gd name="connsiteY0" fmla="*/ 1700422 h 2203596"/>
              <a:gd name="connsiteX1" fmla="*/ 623291 w 8364629"/>
              <a:gd name="connsiteY1" fmla="*/ 2090947 h 2203596"/>
              <a:gd name="connsiteX2" fmla="*/ 7671791 w 8364629"/>
              <a:gd name="connsiteY2" fmla="*/ 2109997 h 2203596"/>
              <a:gd name="connsiteX3" fmla="*/ 8052791 w 8364629"/>
              <a:gd name="connsiteY3" fmla="*/ 976522 h 2203596"/>
              <a:gd name="connsiteX4" fmla="*/ 7233641 w 8364629"/>
              <a:gd name="connsiteY4" fmla="*/ 81172 h 2203596"/>
              <a:gd name="connsiteX5" fmla="*/ 2614016 w 8364629"/>
              <a:gd name="connsiteY5" fmla="*/ 224047 h 2203596"/>
              <a:gd name="connsiteX6" fmla="*/ 2528291 w 8364629"/>
              <a:gd name="connsiteY6" fmla="*/ 1690897 h 2203596"/>
              <a:gd name="connsiteX7" fmla="*/ 566141 w 8364629"/>
              <a:gd name="connsiteY7" fmla="*/ 1700422 h 2203596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582304"/>
              <a:gd name="connsiteY0" fmla="*/ 1700422 h 2247155"/>
              <a:gd name="connsiteX1" fmla="*/ 1107670 w 7582304"/>
              <a:gd name="connsiteY1" fmla="*/ 2224297 h 2247155"/>
              <a:gd name="connsiteX2" fmla="*/ 7175095 w 7582304"/>
              <a:gd name="connsiteY2" fmla="*/ 2109997 h 2247155"/>
              <a:gd name="connsiteX3" fmla="*/ 7556095 w 7582304"/>
              <a:gd name="connsiteY3" fmla="*/ 976522 h 2247155"/>
              <a:gd name="connsiteX4" fmla="*/ 6736945 w 7582304"/>
              <a:gd name="connsiteY4" fmla="*/ 81172 h 2247155"/>
              <a:gd name="connsiteX5" fmla="*/ 2117320 w 7582304"/>
              <a:gd name="connsiteY5" fmla="*/ 224047 h 2247155"/>
              <a:gd name="connsiteX6" fmla="*/ 2031595 w 7582304"/>
              <a:gd name="connsiteY6" fmla="*/ 1690897 h 2247155"/>
              <a:gd name="connsiteX7" fmla="*/ 69445 w 7582304"/>
              <a:gd name="connsiteY7" fmla="*/ 1700422 h 2247155"/>
              <a:gd name="connsiteX0" fmla="*/ 69445 w 7800421"/>
              <a:gd name="connsiteY0" fmla="*/ 1700422 h 2273522"/>
              <a:gd name="connsiteX1" fmla="*/ 1107670 w 7800421"/>
              <a:gd name="connsiteY1" fmla="*/ 2224297 h 2273522"/>
              <a:gd name="connsiteX2" fmla="*/ 7175095 w 7800421"/>
              <a:gd name="connsiteY2" fmla="*/ 2109997 h 2273522"/>
              <a:gd name="connsiteX3" fmla="*/ 7556095 w 7800421"/>
              <a:gd name="connsiteY3" fmla="*/ 976522 h 2273522"/>
              <a:gd name="connsiteX4" fmla="*/ 6736945 w 7800421"/>
              <a:gd name="connsiteY4" fmla="*/ 81172 h 2273522"/>
              <a:gd name="connsiteX5" fmla="*/ 2117320 w 7800421"/>
              <a:gd name="connsiteY5" fmla="*/ 224047 h 2273522"/>
              <a:gd name="connsiteX6" fmla="*/ 2031595 w 7800421"/>
              <a:gd name="connsiteY6" fmla="*/ 1690897 h 2273522"/>
              <a:gd name="connsiteX7" fmla="*/ 69445 w 7800421"/>
              <a:gd name="connsiteY7" fmla="*/ 1700422 h 2273522"/>
              <a:gd name="connsiteX0" fmla="*/ 69445 w 7824607"/>
              <a:gd name="connsiteY0" fmla="*/ 1680151 h 2268824"/>
              <a:gd name="connsiteX1" fmla="*/ 1107670 w 7824607"/>
              <a:gd name="connsiteY1" fmla="*/ 2204026 h 2268824"/>
              <a:gd name="connsiteX2" fmla="*/ 7175095 w 7824607"/>
              <a:gd name="connsiteY2" fmla="*/ 2089726 h 2268824"/>
              <a:gd name="connsiteX3" fmla="*/ 7603720 w 7824607"/>
              <a:gd name="connsiteY3" fmla="*/ 670501 h 2268824"/>
              <a:gd name="connsiteX4" fmla="*/ 6736945 w 7824607"/>
              <a:gd name="connsiteY4" fmla="*/ 60901 h 2268824"/>
              <a:gd name="connsiteX5" fmla="*/ 2117320 w 7824607"/>
              <a:gd name="connsiteY5" fmla="*/ 203776 h 2268824"/>
              <a:gd name="connsiteX6" fmla="*/ 2031595 w 7824607"/>
              <a:gd name="connsiteY6" fmla="*/ 1670626 h 2268824"/>
              <a:gd name="connsiteX7" fmla="*/ 69445 w 7824607"/>
              <a:gd name="connsiteY7" fmla="*/ 1680151 h 2268824"/>
              <a:gd name="connsiteX0" fmla="*/ 69445 w 7814672"/>
              <a:gd name="connsiteY0" fmla="*/ 1680151 h 2268824"/>
              <a:gd name="connsiteX1" fmla="*/ 1107670 w 7814672"/>
              <a:gd name="connsiteY1" fmla="*/ 2204026 h 2268824"/>
              <a:gd name="connsiteX2" fmla="*/ 7175095 w 7814672"/>
              <a:gd name="connsiteY2" fmla="*/ 2089726 h 2268824"/>
              <a:gd name="connsiteX3" fmla="*/ 7603720 w 7814672"/>
              <a:gd name="connsiteY3" fmla="*/ 670501 h 2268824"/>
              <a:gd name="connsiteX4" fmla="*/ 6736945 w 7814672"/>
              <a:gd name="connsiteY4" fmla="*/ 60901 h 2268824"/>
              <a:gd name="connsiteX5" fmla="*/ 2117320 w 7814672"/>
              <a:gd name="connsiteY5" fmla="*/ 203776 h 2268824"/>
              <a:gd name="connsiteX6" fmla="*/ 2031595 w 7814672"/>
              <a:gd name="connsiteY6" fmla="*/ 1670626 h 2268824"/>
              <a:gd name="connsiteX7" fmla="*/ 69445 w 7814672"/>
              <a:gd name="connsiteY7" fmla="*/ 1680151 h 2268824"/>
              <a:gd name="connsiteX0" fmla="*/ 69445 w 7626141"/>
              <a:gd name="connsiteY0" fmla="*/ 1680151 h 2242716"/>
              <a:gd name="connsiteX1" fmla="*/ 1107670 w 7626141"/>
              <a:gd name="connsiteY1" fmla="*/ 2204026 h 2242716"/>
              <a:gd name="connsiteX2" fmla="*/ 7175095 w 7626141"/>
              <a:gd name="connsiteY2" fmla="*/ 2089726 h 2242716"/>
              <a:gd name="connsiteX3" fmla="*/ 7603720 w 7626141"/>
              <a:gd name="connsiteY3" fmla="*/ 670501 h 2242716"/>
              <a:gd name="connsiteX4" fmla="*/ 6736945 w 7626141"/>
              <a:gd name="connsiteY4" fmla="*/ 60901 h 2242716"/>
              <a:gd name="connsiteX5" fmla="*/ 2117320 w 7626141"/>
              <a:gd name="connsiteY5" fmla="*/ 203776 h 2242716"/>
              <a:gd name="connsiteX6" fmla="*/ 2031595 w 7626141"/>
              <a:gd name="connsiteY6" fmla="*/ 1670626 h 2242716"/>
              <a:gd name="connsiteX7" fmla="*/ 69445 w 7626141"/>
              <a:gd name="connsiteY7" fmla="*/ 1680151 h 2242716"/>
              <a:gd name="connsiteX0" fmla="*/ 71644 w 7668093"/>
              <a:gd name="connsiteY0" fmla="*/ 1680151 h 2254452"/>
              <a:gd name="connsiteX1" fmla="*/ 1109869 w 7668093"/>
              <a:gd name="connsiteY1" fmla="*/ 2204026 h 2254452"/>
              <a:gd name="connsiteX2" fmla="*/ 7263019 w 7668093"/>
              <a:gd name="connsiteY2" fmla="*/ 2118301 h 2254452"/>
              <a:gd name="connsiteX3" fmla="*/ 7605919 w 7668093"/>
              <a:gd name="connsiteY3" fmla="*/ 670501 h 2254452"/>
              <a:gd name="connsiteX4" fmla="*/ 6739144 w 7668093"/>
              <a:gd name="connsiteY4" fmla="*/ 60901 h 2254452"/>
              <a:gd name="connsiteX5" fmla="*/ 2119519 w 7668093"/>
              <a:gd name="connsiteY5" fmla="*/ 203776 h 2254452"/>
              <a:gd name="connsiteX6" fmla="*/ 2033794 w 7668093"/>
              <a:gd name="connsiteY6" fmla="*/ 1670626 h 2254452"/>
              <a:gd name="connsiteX7" fmla="*/ 71644 w 7668093"/>
              <a:gd name="connsiteY7" fmla="*/ 1680151 h 2254452"/>
              <a:gd name="connsiteX0" fmla="*/ 71644 w 7638325"/>
              <a:gd name="connsiteY0" fmla="*/ 1680151 h 2233683"/>
              <a:gd name="connsiteX1" fmla="*/ 1109869 w 7638325"/>
              <a:gd name="connsiteY1" fmla="*/ 2204026 h 2233683"/>
              <a:gd name="connsiteX2" fmla="*/ 7263019 w 7638325"/>
              <a:gd name="connsiteY2" fmla="*/ 2118301 h 2233683"/>
              <a:gd name="connsiteX3" fmla="*/ 7605919 w 7638325"/>
              <a:gd name="connsiteY3" fmla="*/ 670501 h 2233683"/>
              <a:gd name="connsiteX4" fmla="*/ 6739144 w 7638325"/>
              <a:gd name="connsiteY4" fmla="*/ 60901 h 2233683"/>
              <a:gd name="connsiteX5" fmla="*/ 2119519 w 7638325"/>
              <a:gd name="connsiteY5" fmla="*/ 203776 h 2233683"/>
              <a:gd name="connsiteX6" fmla="*/ 2033794 w 7638325"/>
              <a:gd name="connsiteY6" fmla="*/ 1670626 h 2233683"/>
              <a:gd name="connsiteX7" fmla="*/ 71644 w 7638325"/>
              <a:gd name="connsiteY7" fmla="*/ 1680151 h 2233683"/>
              <a:gd name="connsiteX0" fmla="*/ 74432 w 7671598"/>
              <a:gd name="connsiteY0" fmla="*/ 1680151 h 2239322"/>
              <a:gd name="connsiteX1" fmla="*/ 1112657 w 7671598"/>
              <a:gd name="connsiteY1" fmla="*/ 2204026 h 2239322"/>
              <a:gd name="connsiteX2" fmla="*/ 7370582 w 7671598"/>
              <a:gd name="connsiteY2" fmla="*/ 2137351 h 2239322"/>
              <a:gd name="connsiteX3" fmla="*/ 7608707 w 7671598"/>
              <a:gd name="connsiteY3" fmla="*/ 670501 h 2239322"/>
              <a:gd name="connsiteX4" fmla="*/ 6741932 w 7671598"/>
              <a:gd name="connsiteY4" fmla="*/ 60901 h 2239322"/>
              <a:gd name="connsiteX5" fmla="*/ 2122307 w 7671598"/>
              <a:gd name="connsiteY5" fmla="*/ 203776 h 2239322"/>
              <a:gd name="connsiteX6" fmla="*/ 2036582 w 7671598"/>
              <a:gd name="connsiteY6" fmla="*/ 1670626 h 2239322"/>
              <a:gd name="connsiteX7" fmla="*/ 74432 w 7671598"/>
              <a:gd name="connsiteY7" fmla="*/ 1680151 h 2239322"/>
              <a:gd name="connsiteX0" fmla="*/ 74432 w 7660679"/>
              <a:gd name="connsiteY0" fmla="*/ 1680151 h 2243710"/>
              <a:gd name="connsiteX1" fmla="*/ 1112657 w 7660679"/>
              <a:gd name="connsiteY1" fmla="*/ 2204026 h 2243710"/>
              <a:gd name="connsiteX2" fmla="*/ 7370582 w 7660679"/>
              <a:gd name="connsiteY2" fmla="*/ 2137351 h 2243710"/>
              <a:gd name="connsiteX3" fmla="*/ 7608707 w 7660679"/>
              <a:gd name="connsiteY3" fmla="*/ 670501 h 2243710"/>
              <a:gd name="connsiteX4" fmla="*/ 6741932 w 7660679"/>
              <a:gd name="connsiteY4" fmla="*/ 60901 h 2243710"/>
              <a:gd name="connsiteX5" fmla="*/ 2122307 w 7660679"/>
              <a:gd name="connsiteY5" fmla="*/ 203776 h 2243710"/>
              <a:gd name="connsiteX6" fmla="*/ 2036582 w 7660679"/>
              <a:gd name="connsiteY6" fmla="*/ 1670626 h 2243710"/>
              <a:gd name="connsiteX7" fmla="*/ 74432 w 7660679"/>
              <a:gd name="connsiteY7" fmla="*/ 1680151 h 2243710"/>
              <a:gd name="connsiteX0" fmla="*/ 74432 w 7666988"/>
              <a:gd name="connsiteY0" fmla="*/ 1680151 h 2257268"/>
              <a:gd name="connsiteX1" fmla="*/ 1112657 w 7666988"/>
              <a:gd name="connsiteY1" fmla="*/ 2204026 h 2257268"/>
              <a:gd name="connsiteX2" fmla="*/ 7370582 w 7666988"/>
              <a:gd name="connsiteY2" fmla="*/ 2137351 h 2257268"/>
              <a:gd name="connsiteX3" fmla="*/ 7608707 w 7666988"/>
              <a:gd name="connsiteY3" fmla="*/ 670501 h 2257268"/>
              <a:gd name="connsiteX4" fmla="*/ 6741932 w 7666988"/>
              <a:gd name="connsiteY4" fmla="*/ 60901 h 2257268"/>
              <a:gd name="connsiteX5" fmla="*/ 2122307 w 7666988"/>
              <a:gd name="connsiteY5" fmla="*/ 203776 h 2257268"/>
              <a:gd name="connsiteX6" fmla="*/ 2036582 w 7666988"/>
              <a:gd name="connsiteY6" fmla="*/ 1670626 h 2257268"/>
              <a:gd name="connsiteX7" fmla="*/ 74432 w 7666988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680151 h 2257268"/>
              <a:gd name="connsiteX1" fmla="*/ 1112657 w 7620509"/>
              <a:gd name="connsiteY1" fmla="*/ 2204026 h 2257268"/>
              <a:gd name="connsiteX2" fmla="*/ 7370582 w 7620509"/>
              <a:gd name="connsiteY2" fmla="*/ 2137351 h 2257268"/>
              <a:gd name="connsiteX3" fmla="*/ 7608707 w 7620509"/>
              <a:gd name="connsiteY3" fmla="*/ 670501 h 2257268"/>
              <a:gd name="connsiteX4" fmla="*/ 6741932 w 7620509"/>
              <a:gd name="connsiteY4" fmla="*/ 60901 h 2257268"/>
              <a:gd name="connsiteX5" fmla="*/ 2122307 w 7620509"/>
              <a:gd name="connsiteY5" fmla="*/ 203776 h 2257268"/>
              <a:gd name="connsiteX6" fmla="*/ 2036582 w 7620509"/>
              <a:gd name="connsiteY6" fmla="*/ 1670626 h 2257268"/>
              <a:gd name="connsiteX7" fmla="*/ 74432 w 7620509"/>
              <a:gd name="connsiteY7" fmla="*/ 1680151 h 2257268"/>
              <a:gd name="connsiteX0" fmla="*/ 74432 w 7620509"/>
              <a:gd name="connsiteY0" fmla="*/ 1775170 h 2352287"/>
              <a:gd name="connsiteX1" fmla="*/ 1112657 w 7620509"/>
              <a:gd name="connsiteY1" fmla="*/ 2299045 h 2352287"/>
              <a:gd name="connsiteX2" fmla="*/ 7370582 w 7620509"/>
              <a:gd name="connsiteY2" fmla="*/ 2232370 h 2352287"/>
              <a:gd name="connsiteX3" fmla="*/ 7608707 w 7620509"/>
              <a:gd name="connsiteY3" fmla="*/ 765520 h 2352287"/>
              <a:gd name="connsiteX4" fmla="*/ 6741932 w 7620509"/>
              <a:gd name="connsiteY4" fmla="*/ 155920 h 2352287"/>
              <a:gd name="connsiteX5" fmla="*/ 2122307 w 7620509"/>
              <a:gd name="connsiteY5" fmla="*/ 298795 h 2352287"/>
              <a:gd name="connsiteX6" fmla="*/ 2036582 w 7620509"/>
              <a:gd name="connsiteY6" fmla="*/ 1765645 h 2352287"/>
              <a:gd name="connsiteX7" fmla="*/ 74432 w 7620509"/>
              <a:gd name="connsiteY7" fmla="*/ 1775170 h 2352287"/>
              <a:gd name="connsiteX0" fmla="*/ 74432 w 7620509"/>
              <a:gd name="connsiteY0" fmla="*/ 1814646 h 2391763"/>
              <a:gd name="connsiteX1" fmla="*/ 1112657 w 7620509"/>
              <a:gd name="connsiteY1" fmla="*/ 2338521 h 2391763"/>
              <a:gd name="connsiteX2" fmla="*/ 7370582 w 7620509"/>
              <a:gd name="connsiteY2" fmla="*/ 2271846 h 2391763"/>
              <a:gd name="connsiteX3" fmla="*/ 7608707 w 7620509"/>
              <a:gd name="connsiteY3" fmla="*/ 804996 h 2391763"/>
              <a:gd name="connsiteX4" fmla="*/ 6741932 w 7620509"/>
              <a:gd name="connsiteY4" fmla="*/ 195396 h 2391763"/>
              <a:gd name="connsiteX5" fmla="*/ 2122307 w 7620509"/>
              <a:gd name="connsiteY5" fmla="*/ 338271 h 2391763"/>
              <a:gd name="connsiteX6" fmla="*/ 2036582 w 7620509"/>
              <a:gd name="connsiteY6" fmla="*/ 1805121 h 2391763"/>
              <a:gd name="connsiteX7" fmla="*/ 74432 w 7620509"/>
              <a:gd name="connsiteY7" fmla="*/ 1814646 h 2391763"/>
              <a:gd name="connsiteX0" fmla="*/ 74432 w 7620509"/>
              <a:gd name="connsiteY0" fmla="*/ 1653638 h 2230755"/>
              <a:gd name="connsiteX1" fmla="*/ 1112657 w 7620509"/>
              <a:gd name="connsiteY1" fmla="*/ 2177513 h 2230755"/>
              <a:gd name="connsiteX2" fmla="*/ 7370582 w 7620509"/>
              <a:gd name="connsiteY2" fmla="*/ 2110838 h 2230755"/>
              <a:gd name="connsiteX3" fmla="*/ 7608707 w 7620509"/>
              <a:gd name="connsiteY3" fmla="*/ 643988 h 2230755"/>
              <a:gd name="connsiteX4" fmla="*/ 6741932 w 7620509"/>
              <a:gd name="connsiteY4" fmla="*/ 34388 h 2230755"/>
              <a:gd name="connsiteX5" fmla="*/ 2122307 w 7620509"/>
              <a:gd name="connsiteY5" fmla="*/ 177263 h 2230755"/>
              <a:gd name="connsiteX6" fmla="*/ 2036582 w 7620509"/>
              <a:gd name="connsiteY6" fmla="*/ 1644113 h 2230755"/>
              <a:gd name="connsiteX7" fmla="*/ 74432 w 7620509"/>
              <a:gd name="connsiteY7" fmla="*/ 1653638 h 2230755"/>
              <a:gd name="connsiteX0" fmla="*/ 145906 w 8009852"/>
              <a:gd name="connsiteY0" fmla="*/ 1653638 h 2228810"/>
              <a:gd name="connsiteX1" fmla="*/ 963151 w 8009852"/>
              <a:gd name="connsiteY1" fmla="*/ 2086073 h 2228810"/>
              <a:gd name="connsiteX2" fmla="*/ 7442056 w 8009852"/>
              <a:gd name="connsiteY2" fmla="*/ 2110838 h 2228810"/>
              <a:gd name="connsiteX3" fmla="*/ 7680181 w 8009852"/>
              <a:gd name="connsiteY3" fmla="*/ 643988 h 2228810"/>
              <a:gd name="connsiteX4" fmla="*/ 6813406 w 8009852"/>
              <a:gd name="connsiteY4" fmla="*/ 34388 h 2228810"/>
              <a:gd name="connsiteX5" fmla="*/ 2193781 w 8009852"/>
              <a:gd name="connsiteY5" fmla="*/ 177263 h 2228810"/>
              <a:gd name="connsiteX6" fmla="*/ 2108056 w 8009852"/>
              <a:gd name="connsiteY6" fmla="*/ 1644113 h 2228810"/>
              <a:gd name="connsiteX7" fmla="*/ 145906 w 8009852"/>
              <a:gd name="connsiteY7" fmla="*/ 1653638 h 2228810"/>
              <a:gd name="connsiteX0" fmla="*/ 130365 w 7994311"/>
              <a:gd name="connsiteY0" fmla="*/ 1653638 h 2213144"/>
              <a:gd name="connsiteX1" fmla="*/ 947610 w 7994311"/>
              <a:gd name="connsiteY1" fmla="*/ 2086073 h 2213144"/>
              <a:gd name="connsiteX2" fmla="*/ 7426515 w 7994311"/>
              <a:gd name="connsiteY2" fmla="*/ 2110838 h 2213144"/>
              <a:gd name="connsiteX3" fmla="*/ 7664640 w 7994311"/>
              <a:gd name="connsiteY3" fmla="*/ 643988 h 2213144"/>
              <a:gd name="connsiteX4" fmla="*/ 6797865 w 7994311"/>
              <a:gd name="connsiteY4" fmla="*/ 34388 h 2213144"/>
              <a:gd name="connsiteX5" fmla="*/ 2178240 w 7994311"/>
              <a:gd name="connsiteY5" fmla="*/ 177263 h 2213144"/>
              <a:gd name="connsiteX6" fmla="*/ 2092515 w 7994311"/>
              <a:gd name="connsiteY6" fmla="*/ 1644113 h 2213144"/>
              <a:gd name="connsiteX7" fmla="*/ 130365 w 7994311"/>
              <a:gd name="connsiteY7" fmla="*/ 1653638 h 2213144"/>
              <a:gd name="connsiteX0" fmla="*/ 130365 w 7695580"/>
              <a:gd name="connsiteY0" fmla="*/ 1653638 h 2110838"/>
              <a:gd name="connsiteX1" fmla="*/ 947610 w 7695580"/>
              <a:gd name="connsiteY1" fmla="*/ 2086073 h 2110838"/>
              <a:gd name="connsiteX2" fmla="*/ 7426515 w 7695580"/>
              <a:gd name="connsiteY2" fmla="*/ 2110838 h 2110838"/>
              <a:gd name="connsiteX3" fmla="*/ 7664640 w 7695580"/>
              <a:gd name="connsiteY3" fmla="*/ 643988 h 2110838"/>
              <a:gd name="connsiteX4" fmla="*/ 6797865 w 7695580"/>
              <a:gd name="connsiteY4" fmla="*/ 34388 h 2110838"/>
              <a:gd name="connsiteX5" fmla="*/ 2178240 w 7695580"/>
              <a:gd name="connsiteY5" fmla="*/ 177263 h 2110838"/>
              <a:gd name="connsiteX6" fmla="*/ 2092515 w 7695580"/>
              <a:gd name="connsiteY6" fmla="*/ 1644113 h 2110838"/>
              <a:gd name="connsiteX7" fmla="*/ 130365 w 7695580"/>
              <a:gd name="connsiteY7" fmla="*/ 1653638 h 211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95580" h="2110838">
                <a:moveTo>
                  <a:pt x="130365" y="1653638"/>
                </a:moveTo>
                <a:cubicBezTo>
                  <a:pt x="-60452" y="1727298"/>
                  <a:pt x="-207455" y="2078453"/>
                  <a:pt x="947610" y="2086073"/>
                </a:cubicBezTo>
                <a:lnTo>
                  <a:pt x="7426515" y="2110838"/>
                </a:lnTo>
                <a:cubicBezTo>
                  <a:pt x="7822120" y="2060991"/>
                  <a:pt x="7664640" y="1066263"/>
                  <a:pt x="7664640" y="643988"/>
                </a:cubicBezTo>
                <a:cubicBezTo>
                  <a:pt x="7664640" y="221713"/>
                  <a:pt x="7712265" y="112176"/>
                  <a:pt x="6797865" y="34388"/>
                </a:cubicBezTo>
                <a:cubicBezTo>
                  <a:pt x="5883465" y="-43399"/>
                  <a:pt x="2339543" y="13547"/>
                  <a:pt x="2178240" y="177263"/>
                </a:cubicBezTo>
                <a:cubicBezTo>
                  <a:pt x="1996044" y="362184"/>
                  <a:pt x="2252852" y="1512351"/>
                  <a:pt x="2092515" y="1644113"/>
                </a:cubicBezTo>
                <a:cubicBezTo>
                  <a:pt x="1932178" y="1775875"/>
                  <a:pt x="321182" y="1579978"/>
                  <a:pt x="130365" y="1653638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ihandform 1"/>
          <p:cNvSpPr/>
          <p:nvPr/>
        </p:nvSpPr>
        <p:spPr>
          <a:xfrm>
            <a:off x="1908663" y="2143759"/>
            <a:ext cx="5913236" cy="4161224"/>
          </a:xfrm>
          <a:custGeom>
            <a:avLst/>
            <a:gdLst>
              <a:gd name="connsiteX0" fmla="*/ 5589367 w 5895519"/>
              <a:gd name="connsiteY0" fmla="*/ 2261869 h 4125953"/>
              <a:gd name="connsiteX1" fmla="*/ 5465542 w 5895519"/>
              <a:gd name="connsiteY1" fmla="*/ 2499994 h 4125953"/>
              <a:gd name="connsiteX2" fmla="*/ 2665192 w 5895519"/>
              <a:gd name="connsiteY2" fmla="*/ 2461894 h 4125953"/>
              <a:gd name="connsiteX3" fmla="*/ 2131792 w 5895519"/>
              <a:gd name="connsiteY3" fmla="*/ 4004944 h 4125953"/>
              <a:gd name="connsiteX4" fmla="*/ 493492 w 5895519"/>
              <a:gd name="connsiteY4" fmla="*/ 3976369 h 4125953"/>
              <a:gd name="connsiteX5" fmla="*/ 160117 w 5895519"/>
              <a:gd name="connsiteY5" fmla="*/ 3576319 h 4125953"/>
              <a:gd name="connsiteX6" fmla="*/ 141067 w 5895519"/>
              <a:gd name="connsiteY6" fmla="*/ 394969 h 4125953"/>
              <a:gd name="connsiteX7" fmla="*/ 1950817 w 5895519"/>
              <a:gd name="connsiteY7" fmla="*/ 223519 h 4125953"/>
              <a:gd name="connsiteX8" fmla="*/ 2588992 w 5895519"/>
              <a:gd name="connsiteY8" fmla="*/ 1985644 h 4125953"/>
              <a:gd name="connsiteX9" fmla="*/ 5589367 w 5895519"/>
              <a:gd name="connsiteY9" fmla="*/ 2261869 h 4125953"/>
              <a:gd name="connsiteX0" fmla="*/ 5590520 w 5896672"/>
              <a:gd name="connsiteY0" fmla="*/ 2261869 h 4157496"/>
              <a:gd name="connsiteX1" fmla="*/ 5466695 w 5896672"/>
              <a:gd name="connsiteY1" fmla="*/ 2499994 h 4157496"/>
              <a:gd name="connsiteX2" fmla="*/ 2666345 w 5896672"/>
              <a:gd name="connsiteY2" fmla="*/ 2461894 h 4157496"/>
              <a:gd name="connsiteX3" fmla="*/ 2132945 w 5896672"/>
              <a:gd name="connsiteY3" fmla="*/ 4004944 h 4157496"/>
              <a:gd name="connsiteX4" fmla="*/ 523220 w 5896672"/>
              <a:gd name="connsiteY4" fmla="*/ 4052569 h 4157496"/>
              <a:gd name="connsiteX5" fmla="*/ 161270 w 5896672"/>
              <a:gd name="connsiteY5" fmla="*/ 3576319 h 4157496"/>
              <a:gd name="connsiteX6" fmla="*/ 142220 w 5896672"/>
              <a:gd name="connsiteY6" fmla="*/ 394969 h 4157496"/>
              <a:gd name="connsiteX7" fmla="*/ 1951970 w 5896672"/>
              <a:gd name="connsiteY7" fmla="*/ 223519 h 4157496"/>
              <a:gd name="connsiteX8" fmla="*/ 2590145 w 5896672"/>
              <a:gd name="connsiteY8" fmla="*/ 1985644 h 4157496"/>
              <a:gd name="connsiteX9" fmla="*/ 5590520 w 5896672"/>
              <a:gd name="connsiteY9" fmla="*/ 2261869 h 4157496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644662 w 5950814"/>
              <a:gd name="connsiteY0" fmla="*/ 2209167 h 4161224"/>
              <a:gd name="connsiteX1" fmla="*/ 5520837 w 5950814"/>
              <a:gd name="connsiteY1" fmla="*/ 2447292 h 4161224"/>
              <a:gd name="connsiteX2" fmla="*/ 2720487 w 5950814"/>
              <a:gd name="connsiteY2" fmla="*/ 2409192 h 4161224"/>
              <a:gd name="connsiteX3" fmla="*/ 2187087 w 5950814"/>
              <a:gd name="connsiteY3" fmla="*/ 3952242 h 4161224"/>
              <a:gd name="connsiteX4" fmla="*/ 577362 w 5950814"/>
              <a:gd name="connsiteY4" fmla="*/ 3999867 h 4161224"/>
              <a:gd name="connsiteX5" fmla="*/ 91587 w 5950814"/>
              <a:gd name="connsiteY5" fmla="*/ 2590167 h 4161224"/>
              <a:gd name="connsiteX6" fmla="*/ 196362 w 5950814"/>
              <a:gd name="connsiteY6" fmla="*/ 342267 h 4161224"/>
              <a:gd name="connsiteX7" fmla="*/ 2006112 w 5950814"/>
              <a:gd name="connsiteY7" fmla="*/ 170817 h 4161224"/>
              <a:gd name="connsiteX8" fmla="*/ 2644287 w 5950814"/>
              <a:gd name="connsiteY8" fmla="*/ 1932942 h 4161224"/>
              <a:gd name="connsiteX9" fmla="*/ 5644662 w 5950814"/>
              <a:gd name="connsiteY9" fmla="*/ 2209167 h 4161224"/>
              <a:gd name="connsiteX0" fmla="*/ 5558937 w 5897744"/>
              <a:gd name="connsiteY0" fmla="*/ 2085342 h 4161224"/>
              <a:gd name="connsiteX1" fmla="*/ 5520837 w 5897744"/>
              <a:gd name="connsiteY1" fmla="*/ 2447292 h 4161224"/>
              <a:gd name="connsiteX2" fmla="*/ 2720487 w 5897744"/>
              <a:gd name="connsiteY2" fmla="*/ 2409192 h 4161224"/>
              <a:gd name="connsiteX3" fmla="*/ 2187087 w 5897744"/>
              <a:gd name="connsiteY3" fmla="*/ 3952242 h 4161224"/>
              <a:gd name="connsiteX4" fmla="*/ 577362 w 5897744"/>
              <a:gd name="connsiteY4" fmla="*/ 3999867 h 4161224"/>
              <a:gd name="connsiteX5" fmla="*/ 91587 w 5897744"/>
              <a:gd name="connsiteY5" fmla="*/ 2590167 h 4161224"/>
              <a:gd name="connsiteX6" fmla="*/ 196362 w 5897744"/>
              <a:gd name="connsiteY6" fmla="*/ 342267 h 4161224"/>
              <a:gd name="connsiteX7" fmla="*/ 2006112 w 5897744"/>
              <a:gd name="connsiteY7" fmla="*/ 170817 h 4161224"/>
              <a:gd name="connsiteX8" fmla="*/ 2644287 w 5897744"/>
              <a:gd name="connsiteY8" fmla="*/ 1932942 h 4161224"/>
              <a:gd name="connsiteX9" fmla="*/ 5558937 w 5897744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  <a:gd name="connsiteX0" fmla="*/ 5558937 w 5913236"/>
              <a:gd name="connsiteY0" fmla="*/ 2085342 h 4161224"/>
              <a:gd name="connsiteX1" fmla="*/ 5549412 w 5913236"/>
              <a:gd name="connsiteY1" fmla="*/ 2475867 h 4161224"/>
              <a:gd name="connsiteX2" fmla="*/ 2720487 w 5913236"/>
              <a:gd name="connsiteY2" fmla="*/ 2409192 h 4161224"/>
              <a:gd name="connsiteX3" fmla="*/ 2187087 w 5913236"/>
              <a:gd name="connsiteY3" fmla="*/ 3952242 h 4161224"/>
              <a:gd name="connsiteX4" fmla="*/ 577362 w 5913236"/>
              <a:gd name="connsiteY4" fmla="*/ 3999867 h 4161224"/>
              <a:gd name="connsiteX5" fmla="*/ 91587 w 5913236"/>
              <a:gd name="connsiteY5" fmla="*/ 2590167 h 4161224"/>
              <a:gd name="connsiteX6" fmla="*/ 196362 w 5913236"/>
              <a:gd name="connsiteY6" fmla="*/ 342267 h 4161224"/>
              <a:gd name="connsiteX7" fmla="*/ 2006112 w 5913236"/>
              <a:gd name="connsiteY7" fmla="*/ 170817 h 4161224"/>
              <a:gd name="connsiteX8" fmla="*/ 2644287 w 5913236"/>
              <a:gd name="connsiteY8" fmla="*/ 1932942 h 4161224"/>
              <a:gd name="connsiteX9" fmla="*/ 5558937 w 5913236"/>
              <a:gd name="connsiteY9" fmla="*/ 2085342 h 416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13236" h="4161224">
                <a:moveTo>
                  <a:pt x="5558937" y="2085342"/>
                </a:moveTo>
                <a:cubicBezTo>
                  <a:pt x="6043124" y="2175829"/>
                  <a:pt x="6022487" y="2421892"/>
                  <a:pt x="5549412" y="2475867"/>
                </a:cubicBezTo>
                <a:cubicBezTo>
                  <a:pt x="5076337" y="2529842"/>
                  <a:pt x="3185625" y="2306005"/>
                  <a:pt x="2720487" y="2409192"/>
                </a:cubicBezTo>
                <a:cubicBezTo>
                  <a:pt x="2255349" y="2512379"/>
                  <a:pt x="2544275" y="3687130"/>
                  <a:pt x="2187087" y="3952242"/>
                </a:cubicBezTo>
                <a:cubicBezTo>
                  <a:pt x="1829900" y="4217355"/>
                  <a:pt x="926612" y="4226879"/>
                  <a:pt x="577362" y="3999867"/>
                </a:cubicBezTo>
                <a:cubicBezTo>
                  <a:pt x="228112" y="3772855"/>
                  <a:pt x="155087" y="3199767"/>
                  <a:pt x="91587" y="2590167"/>
                </a:cubicBezTo>
                <a:cubicBezTo>
                  <a:pt x="28087" y="1980567"/>
                  <a:pt x="-122725" y="745492"/>
                  <a:pt x="196362" y="342267"/>
                </a:cubicBezTo>
                <a:cubicBezTo>
                  <a:pt x="515449" y="-60958"/>
                  <a:pt x="1598125" y="-94295"/>
                  <a:pt x="2006112" y="170817"/>
                </a:cubicBezTo>
                <a:cubicBezTo>
                  <a:pt x="2414099" y="435929"/>
                  <a:pt x="2052150" y="1613855"/>
                  <a:pt x="2644287" y="1932942"/>
                </a:cubicBezTo>
                <a:cubicBezTo>
                  <a:pt x="3236425" y="2252030"/>
                  <a:pt x="5074750" y="1994855"/>
                  <a:pt x="5558937" y="2085342"/>
                </a:cubicBezTo>
                <a:close/>
              </a:path>
            </a:pathLst>
          </a:custGeom>
          <a:solidFill>
            <a:srgbClr val="70AD47">
              <a:alpha val="20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247994" y="1443701"/>
            <a:ext cx="1404594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/>
          </p:nvPr>
        </p:nvGraphicFramePr>
        <p:xfrm>
          <a:off x="247994" y="1443701"/>
          <a:ext cx="11680768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err="1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="0" i="0" u="none" strike="noStrike" kern="1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Ustyuzhaninov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2016; Yu et al., 2017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6025675" y="6135"/>
            <a:ext cx="6135497" cy="2716840"/>
            <a:chOff x="4976748" y="2195546"/>
            <a:chExt cx="6135497" cy="2716840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748" y="2195546"/>
              <a:ext cx="6135497" cy="2578341"/>
            </a:xfrm>
            <a:prstGeom prst="rect">
              <a:avLst/>
            </a:prstGeom>
          </p:spPr>
        </p:pic>
        <p:sp>
          <p:nvSpPr>
            <p:cNvPr id="20" name="Rechteck 19"/>
            <p:cNvSpPr/>
            <p:nvPr/>
          </p:nvSpPr>
          <p:spPr>
            <a:xfrm>
              <a:off x="9945304" y="4773887"/>
              <a:ext cx="1166941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Brendel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Bethge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2019)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6705600" y="4603554"/>
            <a:ext cx="5413924" cy="1642536"/>
            <a:chOff x="4045826" y="638520"/>
            <a:chExt cx="5413924" cy="1642536"/>
          </a:xfrm>
        </p:grpSpPr>
        <p:pic>
          <p:nvPicPr>
            <p:cNvPr id="22" name="Grafik 21"/>
            <p:cNvPicPr>
              <a:picLocks noChangeAspect="1"/>
            </p:cNvPicPr>
            <p:nvPr/>
          </p:nvPicPr>
          <p:blipFill rotWithShape="1">
            <a:blip r:embed="rId4"/>
            <a:srcRect t="3076" b="69278"/>
            <a:stretch/>
          </p:blipFill>
          <p:spPr>
            <a:xfrm>
              <a:off x="4045826" y="638520"/>
              <a:ext cx="5413924" cy="1495079"/>
            </a:xfrm>
            <a:prstGeom prst="rect">
              <a:avLst/>
            </a:prstGeom>
          </p:spPr>
        </p:pic>
        <p:sp>
          <p:nvSpPr>
            <p:cNvPr id="23" name="Rechteck 22"/>
            <p:cNvSpPr/>
            <p:nvPr/>
          </p:nvSpPr>
          <p:spPr>
            <a:xfrm>
              <a:off x="8120145" y="2142557"/>
              <a:ext cx="1339605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Ballester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&amp; de 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Aruújo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, 2016)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2317644" y="2442633"/>
            <a:ext cx="1703069" cy="3613801"/>
            <a:chOff x="-2617469" y="1040037"/>
            <a:chExt cx="1703069" cy="3613801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 rotWithShape="1">
            <a:blip r:embed="rId5"/>
            <a:srcRect r="86031"/>
            <a:stretch/>
          </p:blipFill>
          <p:spPr>
            <a:xfrm>
              <a:off x="-2617469" y="1040037"/>
              <a:ext cx="1703069" cy="3475302"/>
            </a:xfrm>
            <a:prstGeom prst="rect">
              <a:avLst/>
            </a:prstGeom>
          </p:spPr>
        </p:pic>
        <p:sp>
          <p:nvSpPr>
            <p:cNvPr id="26" name="Rechteck 25"/>
            <p:cNvSpPr/>
            <p:nvPr/>
          </p:nvSpPr>
          <p:spPr>
            <a:xfrm>
              <a:off x="-2042290" y="4515339"/>
              <a:ext cx="1127890" cy="1384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GB" sz="900" i="1" dirty="0" smtClean="0">
                  <a:solidFill>
                    <a:srgbClr val="FF0000"/>
                  </a:solidFill>
                </a:rPr>
                <a:t>(</a:t>
              </a:r>
              <a:r>
                <a:rPr lang="en-GB" sz="900" i="1" dirty="0" err="1" smtClean="0">
                  <a:solidFill>
                    <a:srgbClr val="FF0000"/>
                  </a:solidFill>
                </a:rPr>
                <a:t>Geirhos</a:t>
              </a:r>
              <a:r>
                <a:rPr lang="en-GB" sz="900" i="1" dirty="0" smtClean="0">
                  <a:solidFill>
                    <a:srgbClr val="FF0000"/>
                  </a:solidFill>
                </a:rPr>
                <a:t> et al., 2018)</a:t>
              </a:r>
              <a:endParaRPr lang="en-GB" sz="900" i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01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23" name="Rechteck 2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11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1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47996" y="3098799"/>
            <a:ext cx="11680767" cy="118110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Remove </a:t>
            </a:r>
            <a:r>
              <a:rPr lang="de-DE" dirty="0" err="1" smtClean="0"/>
              <a:t>textures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preserving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dirty="0">
                <a:sym typeface="Wingdings" panose="05000000000000000000" pitchFamily="2" charset="2"/>
              </a:rPr>
              <a:t>Huang &amp; </a:t>
            </a:r>
            <a:r>
              <a:rPr lang="de-DE" dirty="0" err="1">
                <a:sym typeface="Wingdings" panose="05000000000000000000" pitchFamily="2" charset="2"/>
              </a:rPr>
              <a:t>Belongie</a:t>
            </a:r>
            <a:r>
              <a:rPr lang="en-GB" dirty="0"/>
              <a:t>, 2017</a:t>
            </a:r>
            <a:r>
              <a:rPr lang="en-GB" dirty="0" smtClean="0"/>
              <a:t>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49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</a:t>
            </a:r>
            <a:r>
              <a:rPr lang="de-DE" dirty="0" smtClean="0"/>
              <a:t> 1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47996" y="3098799"/>
            <a:ext cx="11680767" cy="118110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Remove </a:t>
            </a:r>
            <a:r>
              <a:rPr lang="de-DE" dirty="0" err="1" smtClean="0"/>
              <a:t>textures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preserving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dirty="0">
                <a:sym typeface="Wingdings" panose="05000000000000000000" pitchFamily="2" charset="2"/>
              </a:rPr>
              <a:t>Huang &amp; </a:t>
            </a:r>
            <a:r>
              <a:rPr lang="de-DE" dirty="0" err="1">
                <a:sym typeface="Wingdings" panose="05000000000000000000" pitchFamily="2" charset="2"/>
              </a:rPr>
              <a:t>Belongie</a:t>
            </a:r>
            <a:r>
              <a:rPr lang="en-GB" dirty="0"/>
              <a:t>, 2017</a:t>
            </a:r>
            <a:r>
              <a:rPr lang="en-GB" dirty="0" smtClean="0"/>
              <a:t>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4"/>
          <a:srcRect l="1104" t="745" r="1104" b="1157"/>
          <a:stretch/>
        </p:blipFill>
        <p:spPr>
          <a:xfrm rot="1101995">
            <a:off x="7764942" y="3905698"/>
            <a:ext cx="1736354" cy="2246183"/>
          </a:xfrm>
          <a:prstGeom prst="rect">
            <a:avLst/>
          </a:prstGeom>
          <a:ln>
            <a:solidFill>
              <a:srgbClr val="0150A0"/>
            </a:solidFill>
          </a:ln>
        </p:spPr>
      </p:pic>
      <p:sp>
        <p:nvSpPr>
          <p:cNvPr id="6" name="Textfeld 5"/>
          <p:cNvSpPr txBox="1"/>
          <p:nvPr/>
        </p:nvSpPr>
        <p:spPr>
          <a:xfrm>
            <a:off x="825136" y="5028789"/>
            <a:ext cx="6630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smtClean="0">
                <a:solidFill>
                  <a:srgbClr val="0150A0"/>
                </a:solidFill>
              </a:rPr>
              <a:t>28.09.2020</a:t>
            </a:r>
          </a:p>
          <a:p>
            <a:pPr algn="r"/>
            <a:r>
              <a:rPr lang="en-GB" dirty="0" smtClean="0">
                <a:solidFill>
                  <a:srgbClr val="0150A0"/>
                </a:solidFill>
              </a:rPr>
              <a:t>“</a:t>
            </a:r>
            <a:r>
              <a:rPr lang="en-GB" b="1" dirty="0" smtClean="0">
                <a:solidFill>
                  <a:srgbClr val="0150A0"/>
                </a:solidFill>
              </a:rPr>
              <a:t>Interactive </a:t>
            </a:r>
            <a:r>
              <a:rPr lang="en-GB" b="1" dirty="0">
                <a:solidFill>
                  <a:srgbClr val="0150A0"/>
                </a:solidFill>
              </a:rPr>
              <a:t>Video Stylization Using Few-Shot Patch-Based </a:t>
            </a:r>
            <a:r>
              <a:rPr lang="en-GB" b="1" dirty="0" smtClean="0">
                <a:solidFill>
                  <a:srgbClr val="0150A0"/>
                </a:solidFill>
              </a:rPr>
              <a:t>Training</a:t>
            </a:r>
            <a:r>
              <a:rPr lang="en-GB" dirty="0" smtClean="0">
                <a:solidFill>
                  <a:srgbClr val="0150A0"/>
                </a:solidFill>
              </a:rPr>
              <a:t>”</a:t>
            </a:r>
          </a:p>
          <a:p>
            <a:pPr algn="r"/>
            <a:r>
              <a:rPr lang="de-DE" dirty="0" err="1" smtClean="0">
                <a:solidFill>
                  <a:srgbClr val="0150A0"/>
                </a:solidFill>
              </a:rPr>
              <a:t>Texler</a:t>
            </a:r>
            <a:r>
              <a:rPr lang="de-DE" dirty="0" smtClean="0">
                <a:solidFill>
                  <a:srgbClr val="0150A0"/>
                </a:solidFill>
              </a:rPr>
              <a:t> et al., Czech Technical University</a:t>
            </a:r>
            <a:endParaRPr lang="en-GB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88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1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3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4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5" name="Gewinkelte Verbindung 4"/>
            <p:cNvCxnSpPr>
              <a:stCxn id="9" idx="3"/>
              <a:endCxn id="20" idx="0"/>
            </p:cNvCxnSpPr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winkelte Verbindung 16"/>
            <p:cNvCxnSpPr>
              <a:stCxn id="19" idx="1"/>
              <a:endCxn id="20" idx="0"/>
            </p:cNvCxnSpPr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468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smtClean="0"/>
              <a:t>Style-transfer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3"/>
          <a:srcRect l="36013" b="8965"/>
          <a:stretch/>
        </p:blipFill>
        <p:spPr>
          <a:xfrm>
            <a:off x="4309594" y="2057850"/>
            <a:ext cx="3572811" cy="3824730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671331" y="1308550"/>
            <a:ext cx="10830771" cy="3843684"/>
            <a:chOff x="671331" y="2108650"/>
            <a:chExt cx="10830771" cy="3843684"/>
          </a:xfrm>
        </p:grpSpPr>
        <p:pic>
          <p:nvPicPr>
            <p:cNvPr id="16" name="Grafik 15"/>
            <p:cNvPicPr>
              <a:picLocks noChangeAspect="1"/>
            </p:cNvPicPr>
            <p:nvPr/>
          </p:nvPicPr>
          <p:blipFill rotWithShape="1">
            <a:blip r:embed="rId4"/>
            <a:srcRect l="29926"/>
            <a:stretch/>
          </p:blipFill>
          <p:spPr>
            <a:xfrm>
              <a:off x="671331" y="2108650"/>
              <a:ext cx="3572811" cy="3843684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3"/>
            <a:srcRect l="9888" t="63199" r="64608" b="419"/>
            <a:stretch/>
          </p:blipFill>
          <p:spPr>
            <a:xfrm>
              <a:off x="7947857" y="2122982"/>
              <a:ext cx="3554245" cy="3815020"/>
            </a:xfrm>
            <a:prstGeom prst="rect">
              <a:avLst/>
            </a:prstGeom>
          </p:spPr>
        </p:pic>
      </p:grp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1282879" y="6428094"/>
            <a:ext cx="90912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Gatys</a:t>
            </a:r>
            <a:r>
              <a:rPr lang="en-GB" sz="900" i="1" dirty="0" smtClean="0">
                <a:solidFill>
                  <a:srgbClr val="FF0000"/>
                </a:solidFill>
              </a:rPr>
              <a:t> et al., 2016)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92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25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6400"/>
            <a:ext cx="6375652" cy="516180"/>
            <a:chOff x="2942003" y="5366400"/>
            <a:chExt cx="6375652" cy="516180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/>
            <p:nvPr/>
          </p:nvCxnSpPr>
          <p:spPr>
            <a:xfrm rot="10800000" flipV="1">
              <a:off x="6095999" y="5366400"/>
              <a:ext cx="3221656" cy="516179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138974" y="5882580"/>
            <a:ext cx="191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Style-transfer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9317655" y="5135568"/>
            <a:ext cx="814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Style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" name="Multiplizieren 1"/>
          <p:cNvSpPr/>
          <p:nvPr/>
        </p:nvSpPr>
        <p:spPr>
          <a:xfrm>
            <a:off x="8924879" y="4909200"/>
            <a:ext cx="1600200" cy="914400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feld 16"/>
          <p:cNvSpPr txBox="1"/>
          <p:nvPr/>
        </p:nvSpPr>
        <p:spPr>
          <a:xfrm>
            <a:off x="9157163" y="5546259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6190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7" name="Multiplizieren 26"/>
          <p:cNvSpPr/>
          <p:nvPr/>
        </p:nvSpPr>
        <p:spPr>
          <a:xfrm>
            <a:off x="4490951" y="5823600"/>
            <a:ext cx="3210096" cy="562689"/>
          </a:xfrm>
          <a:prstGeom prst="mathMultiply">
            <a:avLst>
              <a:gd name="adj1" fmla="val 824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57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3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3" name="Rechteck 3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89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2942003" y="5368735"/>
            <a:ext cx="6215158" cy="513845"/>
            <a:chOff x="2942003" y="5368735"/>
            <a:chExt cx="6215158" cy="513845"/>
          </a:xfrm>
        </p:grpSpPr>
        <p:cxnSp>
          <p:nvCxnSpPr>
            <p:cNvPr id="24" name="Gewinkelte Verbindung 23"/>
            <p:cNvCxnSpPr/>
            <p:nvPr/>
          </p:nvCxnSpPr>
          <p:spPr>
            <a:xfrm>
              <a:off x="2942003" y="5368735"/>
              <a:ext cx="3153996" cy="513845"/>
            </a:xfrm>
            <a:prstGeom prst="bentConnector2">
              <a:avLst/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7" idx="1"/>
            </p:cNvCxnSpPr>
            <p:nvPr/>
          </p:nvCxnSpPr>
          <p:spPr>
            <a:xfrm rot="10800000" flipV="1">
              <a:off x="6095999" y="5368735"/>
              <a:ext cx="3061162" cy="513844"/>
            </a:xfrm>
            <a:prstGeom prst="bentConnector3">
              <a:avLst>
                <a:gd name="adj1" fmla="val 100283"/>
              </a:avLst>
            </a:prstGeom>
            <a:ln w="76200">
              <a:solidFill>
                <a:srgbClr val="0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</a:t>
            </a:r>
            <a:r>
              <a:rPr lang="de-DE" dirty="0" smtClean="0"/>
              <a:t>1</a:t>
            </a:r>
            <a:br>
              <a:rPr lang="de-DE" dirty="0" smtClean="0"/>
            </a:br>
            <a:r>
              <a:rPr lang="de-DE" b="0" dirty="0" err="1" smtClean="0"/>
              <a:t>Texture-shape</a:t>
            </a:r>
            <a:r>
              <a:rPr lang="de-DE" b="0" dirty="0" smtClean="0"/>
              <a:t> </a:t>
            </a:r>
            <a:r>
              <a:rPr lang="de-DE" b="0" dirty="0" err="1" smtClean="0"/>
              <a:t>cue</a:t>
            </a:r>
            <a:r>
              <a:rPr lang="de-DE" b="0" dirty="0" smtClean="0"/>
              <a:t> </a:t>
            </a:r>
            <a:r>
              <a:rPr lang="de-DE" b="0" dirty="0" err="1" smtClean="0"/>
              <a:t>conflict</a:t>
            </a:r>
            <a:endParaRPr lang="de-DE" b="0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73468" y="5137902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Shape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157161" y="5137902"/>
            <a:ext cx="1135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4337120" y="5936636"/>
            <a:ext cx="3517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Texture-shape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cue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conflict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Rechteck 17"/>
          <p:cNvSpPr/>
          <p:nvPr/>
        </p:nvSpPr>
        <p:spPr>
          <a:xfrm>
            <a:off x="4690917" y="2402208"/>
            <a:ext cx="2810164" cy="28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2550" tIns="82550" rIns="82550" bIns="825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6500" kern="1200" dirty="0" smtClean="0"/>
              <a:t> </a:t>
            </a:r>
            <a:endParaRPr lang="en-GB" sz="6500" kern="1200" dirty="0"/>
          </a:p>
        </p:txBody>
      </p:sp>
      <p:sp>
        <p:nvSpPr>
          <p:cNvPr id="22" name="Rechteck 21"/>
          <p:cNvSpPr/>
          <p:nvPr/>
        </p:nvSpPr>
        <p:spPr>
          <a:xfrm>
            <a:off x="1122647" y="1378495"/>
            <a:ext cx="2670175" cy="2736850"/>
          </a:xfrm>
          <a:prstGeom prst="rect">
            <a:avLst/>
          </a:prstGeom>
          <a:blipFill rotWithShape="0">
            <a:blip r:embed="rId4"/>
            <a:srcRect/>
            <a:stretch>
              <a:fillRect l="-2400" t="-1225" r="-2576" b="-1193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Rechteck 29"/>
          <p:cNvSpPr/>
          <p:nvPr/>
        </p:nvSpPr>
        <p:spPr>
          <a:xfrm>
            <a:off x="8389890" y="1378495"/>
            <a:ext cx="2670175" cy="2736850"/>
          </a:xfrm>
          <a:prstGeom prst="rect">
            <a:avLst/>
          </a:prstGeom>
          <a:blipFill rotWithShape="0">
            <a:blip r:embed="rId5"/>
            <a:srcRect/>
            <a:stretch>
              <a:fillRect l="-1085" t="-1078" r="-672" b="-1092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Rechteck 1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set-up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en-GB" b="0" dirty="0" smtClean="0"/>
              <a:t>ImageNet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046" y="1364933"/>
            <a:ext cx="6414880" cy="4736609"/>
          </a:xfrm>
          <a:prstGeom prst="rect">
            <a:avLst/>
          </a:prstGeom>
        </p:spPr>
      </p:pic>
      <p:sp>
        <p:nvSpPr>
          <p:cNvPr id="7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WordNet</a:t>
            </a:r>
            <a:r>
              <a:rPr lang="de-DE" sz="2400" dirty="0" smtClean="0"/>
              <a:t> </a:t>
            </a:r>
            <a:r>
              <a:rPr lang="de-DE" sz="2400" dirty="0" err="1" smtClean="0"/>
              <a:t>hierarchy</a:t>
            </a:r>
            <a:endParaRPr lang="de-DE" sz="2400" dirty="0" smtClean="0"/>
          </a:p>
          <a:p>
            <a:r>
              <a:rPr lang="de-DE" sz="2400" dirty="0" smtClean="0"/>
              <a:t>100.000 </a:t>
            </a:r>
            <a:r>
              <a:rPr lang="de-DE" sz="2400" b="1" dirty="0" err="1" smtClean="0">
                <a:solidFill>
                  <a:srgbClr val="0150A0"/>
                </a:solidFill>
              </a:rPr>
              <a:t>synsets</a:t>
            </a:r>
            <a:endParaRPr lang="de-DE" sz="2400" b="1" dirty="0" smtClean="0">
              <a:solidFill>
                <a:srgbClr val="0150A0"/>
              </a:solidFill>
            </a:endParaRPr>
          </a:p>
          <a:p>
            <a:r>
              <a:rPr lang="de-DE" sz="2400" dirty="0" smtClean="0"/>
              <a:t>Average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500 </a:t>
            </a:r>
            <a:r>
              <a:rPr lang="de-DE" sz="2400" dirty="0" err="1" smtClean="0"/>
              <a:t>images</a:t>
            </a:r>
            <a:r>
              <a:rPr lang="de-DE" sz="2400" dirty="0" smtClean="0"/>
              <a:t> / </a:t>
            </a:r>
            <a:r>
              <a:rPr lang="de-DE" sz="2400" dirty="0" err="1" smtClean="0"/>
              <a:t>node</a:t>
            </a: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631176" y="6101542"/>
            <a:ext cx="236475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smtClean="0">
                <a:solidFill>
                  <a:srgbClr val="FF0000"/>
                </a:solidFill>
              </a:rPr>
              <a:t>(2020; http</a:t>
            </a:r>
            <a:r>
              <a:rPr lang="en-GB" sz="900" dirty="0">
                <a:solidFill>
                  <a:srgbClr val="FF0000"/>
                </a:solidFill>
              </a:rPr>
              <a:t>://</a:t>
            </a:r>
            <a:r>
              <a:rPr lang="en-GB" sz="900" dirty="0" smtClean="0">
                <a:solidFill>
                  <a:srgbClr val="FF0000"/>
                </a:solidFill>
              </a:rPr>
              <a:t>www.image-net.org; snapshot)</a:t>
            </a:r>
            <a:endParaRPr lang="en-GB" sz="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5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48 560 trials, 97 humans</a:t>
            </a:r>
          </a:p>
          <a:p>
            <a:r>
              <a:rPr lang="en-GB" dirty="0" smtClean="0"/>
              <a:t>Following the </a:t>
            </a:r>
            <a:r>
              <a:rPr lang="en-GB" b="1" dirty="0" smtClean="0"/>
              <a:t>paradigm for comparability of human &amp; machine</a:t>
            </a:r>
            <a:r>
              <a:rPr lang="en-GB" dirty="0" smtClean="0"/>
              <a:t> </a:t>
            </a:r>
            <a:r>
              <a:rPr lang="en-GB" b="1" dirty="0"/>
              <a:t>experiments</a:t>
            </a:r>
            <a:r>
              <a:rPr lang="en-GB" dirty="0"/>
              <a:t> </a:t>
            </a:r>
            <a:r>
              <a:rPr lang="en-GB" dirty="0" smtClean="0"/>
              <a:t>(by </a:t>
            </a:r>
            <a:r>
              <a:rPr lang="en-GB" dirty="0" err="1"/>
              <a:t>Geishos</a:t>
            </a:r>
            <a:r>
              <a:rPr lang="en-GB" dirty="0"/>
              <a:t> et al., </a:t>
            </a:r>
            <a:r>
              <a:rPr lang="en-GB" dirty="0" smtClean="0"/>
              <a:t>2018)</a:t>
            </a:r>
            <a:endParaRPr lang="en-GB" b="1" dirty="0" smtClean="0"/>
          </a:p>
          <a:p>
            <a:r>
              <a:rPr lang="en-GB" dirty="0" smtClean="0"/>
              <a:t>Only use images which where sampled correctly by the CNN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254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83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 smtClean="0"/>
              <a:t>Human </a:t>
            </a:r>
            <a:r>
              <a:rPr lang="de-DE" b="0" dirty="0" err="1" smtClean="0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5" name="Gruppieren 34"/>
          <p:cNvGrpSpPr/>
          <p:nvPr/>
        </p:nvGrpSpPr>
        <p:grpSpPr>
          <a:xfrm>
            <a:off x="12730353" y="3741312"/>
            <a:ext cx="3162558" cy="2601873"/>
            <a:chOff x="-948240" y="3410816"/>
            <a:chExt cx="3162558" cy="2601873"/>
          </a:xfrm>
        </p:grpSpPr>
        <p:grpSp>
          <p:nvGrpSpPr>
            <p:cNvPr id="36" name="Gruppieren 35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49" name="Rechteck 4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" name="Rechteck 4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" name="Ellipse 5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7" name="Gruppieren 36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46" name="Ellipse 4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Flussdiagramm: Verzögerung 4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hteck 4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909316" y="5037642"/>
              <a:ext cx="987722" cy="975047"/>
              <a:chOff x="909316" y="5037642"/>
              <a:chExt cx="987722" cy="975047"/>
            </a:xfrm>
          </p:grpSpPr>
          <p:grpSp>
            <p:nvGrpSpPr>
              <p:cNvPr id="40" name="Gruppieren 39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43" name="Freihandform 42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Flussdiagramm: Verzögerung 43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5" name="Gerader Verbinder 44"/>
                <p:cNvCxnSpPr>
                  <a:stCxn id="44" idx="1"/>
                  <a:endCxn id="44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Diagonaler Streifen 40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lipse 41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95" name="Textfeld 194"/>
          <p:cNvSpPr txBox="1"/>
          <p:nvPr/>
        </p:nvSpPr>
        <p:spPr>
          <a:xfrm>
            <a:off x="6263185" y="3827537"/>
            <a:ext cx="28615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Fixation </a:t>
            </a:r>
            <a:r>
              <a:rPr lang="de-DE" sz="2800" dirty="0" err="1" smtClean="0"/>
              <a:t>square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41314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52" name="Textfeld 51"/>
          <p:cNvSpPr txBox="1"/>
          <p:nvPr/>
        </p:nvSpPr>
        <p:spPr>
          <a:xfrm>
            <a:off x="6263185" y="3827537"/>
            <a:ext cx="28667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Stimulus </a:t>
            </a:r>
            <a:r>
              <a:rPr lang="de-DE" sz="2800" dirty="0" err="1" smtClean="0"/>
              <a:t>image</a:t>
            </a:r>
            <a:endParaRPr lang="de-DE" sz="2800" dirty="0" smtClean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217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49583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err="1" smtClean="0"/>
              <a:t>Full-contrast</a:t>
            </a:r>
            <a:r>
              <a:rPr lang="de-DE" sz="2800" dirty="0" smtClean="0"/>
              <a:t> </a:t>
            </a:r>
            <a:r>
              <a:rPr lang="de-DE" sz="2800" dirty="0"/>
              <a:t>p</a:t>
            </a:r>
            <a:r>
              <a:rPr lang="de-DE" sz="2800" dirty="0" smtClean="0"/>
              <a:t>ink </a:t>
            </a:r>
            <a:r>
              <a:rPr lang="de-DE" sz="2800" dirty="0" err="1" smtClean="0"/>
              <a:t>noise</a:t>
            </a:r>
            <a:r>
              <a:rPr lang="de-DE" sz="2800" dirty="0" smtClean="0"/>
              <a:t> </a:t>
            </a:r>
            <a:r>
              <a:rPr lang="de-DE" sz="2800" dirty="0" err="1" smtClean="0"/>
              <a:t>mask</a:t>
            </a:r>
            <a:r>
              <a:rPr lang="de-DE" sz="2800" dirty="0" smtClean="0"/>
              <a:t> </a:t>
            </a:r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200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89966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uppieren 122"/>
          <p:cNvGrpSpPr/>
          <p:nvPr/>
        </p:nvGrpSpPr>
        <p:grpSpPr>
          <a:xfrm>
            <a:off x="983800" y="3974547"/>
            <a:ext cx="3162558" cy="2601873"/>
            <a:chOff x="-4184226" y="6516513"/>
            <a:chExt cx="3162558" cy="2601873"/>
          </a:xfrm>
        </p:grpSpPr>
        <p:grpSp>
          <p:nvGrpSpPr>
            <p:cNvPr id="88" name="Gruppieren 87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01" name="Rechteck 10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" name="Rechteck 10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" name="Ellipse 10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uppieren 88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98" name="Ellipse 9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Flussdiagramm: Verzögerung 9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hteck 9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92" name="Gruppieren 9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95" name="Freihandform 9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lussdiagramm: Verzögerung 9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97" name="Gerader Verbinder 96"/>
                <p:cNvCxnSpPr>
                  <a:stCxn id="96" idx="1"/>
                  <a:endCxn id="9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Diagonaler Streifen 9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Ellipse 9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19" name="Gruppieren 118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91" name="Rechteck 90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" name="Rechteck 103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" name="Rechteck 104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" name="Rechteck 105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" name="Rechteck 106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" name="Rechteck 107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" name="Rechteck 108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" name="Rechteck 109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" name="Rechteck 110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" name="Rechteck 111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" name="Rechteck 112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" name="Rechteck 113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" name="Rechteck 114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" name="Rechteck 115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" name="Rechteck 116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" name="Rechteck 117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6263185" y="3827537"/>
            <a:ext cx="35929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Click at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category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“</a:t>
            </a:r>
            <a:r>
              <a:rPr lang="de-DE" sz="2800" dirty="0" err="1" smtClean="0"/>
              <a:t>Guess</a:t>
            </a:r>
            <a:r>
              <a:rPr lang="de-DE" sz="2800" dirty="0" smtClean="0"/>
              <a:t> </a:t>
            </a:r>
            <a:r>
              <a:rPr lang="de-DE" sz="2800" dirty="0" err="1"/>
              <a:t>if</a:t>
            </a:r>
            <a:r>
              <a:rPr lang="de-DE" sz="2800" dirty="0"/>
              <a:t> </a:t>
            </a:r>
            <a:r>
              <a:rPr lang="de-DE" sz="2800" dirty="0" err="1"/>
              <a:t>unsure</a:t>
            </a:r>
            <a:r>
              <a:rPr lang="de-DE" sz="2800" dirty="0"/>
              <a:t>“</a:t>
            </a:r>
            <a:endParaRPr lang="en-GB" sz="2800" dirty="0"/>
          </a:p>
          <a:p>
            <a:pPr marL="457200" indent="-45720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800" dirty="0" smtClean="0"/>
              <a:t>1500 </a:t>
            </a:r>
            <a:r>
              <a:rPr lang="de-DE" sz="2800" dirty="0" err="1" smtClean="0"/>
              <a:t>ms</a:t>
            </a:r>
            <a:endParaRPr lang="de-DE" sz="2800" dirty="0"/>
          </a:p>
        </p:txBody>
      </p:sp>
      <p:sp>
        <p:nvSpPr>
          <p:cNvPr id="72" name="Rechteck 71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1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1" name="Gruppieren 130"/>
          <p:cNvGrpSpPr/>
          <p:nvPr/>
        </p:nvGrpSpPr>
        <p:grpSpPr>
          <a:xfrm>
            <a:off x="8882253" y="1542344"/>
            <a:ext cx="2354142" cy="1936779"/>
            <a:chOff x="-4184226" y="6516513"/>
            <a:chExt cx="3162558" cy="2601873"/>
          </a:xfrm>
        </p:grpSpPr>
        <p:grpSp>
          <p:nvGrpSpPr>
            <p:cNvPr id="132" name="Gruppieren 131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61" name="Rechteck 16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2" name="Rechteck 16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63" name="Ellipse 16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3" name="Gruppieren 132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58" name="Ellipse 15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Flussdiagramm: Verzögerung 15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Rechteck 15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4" name="Gruppieren 133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52" name="Gruppieren 15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55" name="Freihandform 15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6" name="Flussdiagramm: Verzögerung 15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57" name="Gerader Verbinder 156"/>
                <p:cNvCxnSpPr>
                  <a:stCxn id="156" idx="1"/>
                  <a:endCxn id="15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3" name="Diagonaler Streifen 15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Ellipse 15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5" name="Gruppieren 134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136" name="Rechteck 135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8" name="Rechteck 137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Rechteck 139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1" name="Rechteck 140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hteck 141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3" name="Rechteck 142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055432" y="4032440"/>
          <a:ext cx="6187336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834"/>
                <a:gridCol w="1546834"/>
                <a:gridCol w="1546834"/>
                <a:gridCol w="1546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airplane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bear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bicycle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bottle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chair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clock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dog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elephant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keyboard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knife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oven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truck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feld 13"/>
          <p:cNvSpPr txBox="1"/>
          <p:nvPr/>
        </p:nvSpPr>
        <p:spPr>
          <a:xfrm>
            <a:off x="7330884" y="5692206"/>
            <a:ext cx="4567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= </a:t>
            </a:r>
            <a:r>
              <a:rPr lang="de-DE" sz="2000" b="1" dirty="0" smtClean="0">
                <a:solidFill>
                  <a:srgbClr val="0150A0"/>
                </a:solidFill>
              </a:rPr>
              <a:t>16-class-ImageNet</a:t>
            </a:r>
            <a:r>
              <a:rPr lang="de-DE" sz="2000" dirty="0" smtClean="0"/>
              <a:t> (</a:t>
            </a:r>
            <a:r>
              <a:rPr lang="de-DE" sz="2000" dirty="0" err="1" smtClean="0"/>
              <a:t>Geirhos</a:t>
            </a:r>
            <a:r>
              <a:rPr lang="de-DE" sz="2000" dirty="0" smtClean="0"/>
              <a:t> et al., 2018)</a:t>
            </a:r>
            <a:endParaRPr lang="en-GB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3" name="Textfeld 192"/>
          <p:cNvSpPr txBox="1"/>
          <p:nvPr/>
        </p:nvSpPr>
        <p:spPr>
          <a:xfrm>
            <a:off x="10772527" y="289239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i="1" dirty="0" smtClean="0">
                <a:solidFill>
                  <a:srgbClr val="0150A0"/>
                </a:solidFill>
              </a:rPr>
              <a:t>1500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r>
              <a:rPr lang="de-DE" i="1" dirty="0" smtClean="0">
                <a:solidFill>
                  <a:srgbClr val="0150A0"/>
                </a:solidFill>
              </a:rPr>
              <a:t/>
            </a:r>
            <a:br>
              <a:rPr lang="de-DE" i="1" dirty="0" smtClean="0">
                <a:solidFill>
                  <a:srgbClr val="0150A0"/>
                </a:solidFill>
              </a:rPr>
            </a:br>
            <a:r>
              <a:rPr lang="de-DE" i="1" dirty="0" smtClean="0">
                <a:solidFill>
                  <a:srgbClr val="0150A0"/>
                </a:solidFill>
              </a:rPr>
              <a:t>=1.5 sec!!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74" name="Rechteck 73"/>
          <p:cNvSpPr/>
          <p:nvPr/>
        </p:nvSpPr>
        <p:spPr>
          <a:xfrm>
            <a:off x="9089131" y="6468882"/>
            <a:ext cx="3102869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800" dirty="0" smtClean="0">
                <a:solidFill>
                  <a:srgbClr val="FF0000"/>
                </a:solidFill>
              </a:rPr>
              <a:t>(2020; https</a:t>
            </a:r>
            <a:r>
              <a:rPr lang="en-GB" sz="800" dirty="0">
                <a:solidFill>
                  <a:srgbClr val="FF0000"/>
                </a:solidFill>
              </a:rPr>
              <a:t>://</a:t>
            </a:r>
            <a:r>
              <a:rPr lang="en-GB" sz="800" dirty="0" smtClean="0">
                <a:solidFill>
                  <a:srgbClr val="FF0000"/>
                </a:solidFill>
              </a:rPr>
              <a:t>upload.wikimedia.org/wikipedia/commons/7/76/Noise.jpg)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r>
              <a:rPr lang="de-DE" b="0" dirty="0"/>
              <a:t>Human </a:t>
            </a:r>
            <a:r>
              <a:rPr lang="de-DE" b="0" dirty="0" err="1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67327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/>
          <p:cNvGrpSpPr/>
          <p:nvPr/>
        </p:nvGrpSpPr>
        <p:grpSpPr>
          <a:xfrm>
            <a:off x="6781479" y="1406850"/>
            <a:ext cx="4548677" cy="1940750"/>
            <a:chOff x="14910787" y="-4635337"/>
            <a:chExt cx="4548677" cy="1940750"/>
          </a:xfrm>
        </p:grpSpPr>
        <p:sp>
          <p:nvSpPr>
            <p:cNvPr id="203" name="Textfeld 202"/>
            <p:cNvSpPr txBox="1"/>
            <p:nvPr/>
          </p:nvSpPr>
          <p:spPr>
            <a:xfrm>
              <a:off x="14929584" y="-4139211"/>
              <a:ext cx="41787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Szegedy</a:t>
              </a:r>
              <a:r>
                <a:rPr lang="de-DE" dirty="0" smtClean="0"/>
                <a:t> et al., 2015)</a:t>
              </a:r>
              <a:endParaRPr lang="de-DE" sz="2800" dirty="0" smtClean="0"/>
            </a:p>
          </p:txBody>
        </p:sp>
        <p:sp>
          <p:nvSpPr>
            <p:cNvPr id="201" name="Textfeld 200"/>
            <p:cNvSpPr txBox="1"/>
            <p:nvPr/>
          </p:nvSpPr>
          <p:spPr>
            <a:xfrm>
              <a:off x="14926835" y="-4635337"/>
              <a:ext cx="3918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r>
                <a:rPr lang="de-DE" sz="2800" dirty="0" smtClean="0"/>
                <a:t> </a:t>
              </a:r>
              <a:r>
                <a:rPr lang="de-DE" dirty="0" smtClean="0"/>
                <a:t>(</a:t>
              </a:r>
              <a:r>
                <a:rPr lang="de-DE" dirty="0" err="1" smtClean="0"/>
                <a:t>Krizhevsky</a:t>
              </a:r>
              <a:r>
                <a:rPr lang="de-DE" dirty="0" smtClean="0"/>
                <a:t> et al., 2012)</a:t>
              </a:r>
              <a:endParaRPr lang="de-DE" sz="2800" dirty="0" smtClean="0"/>
            </a:p>
          </p:txBody>
        </p:sp>
        <p:sp>
          <p:nvSpPr>
            <p:cNvPr id="199" name="Textfeld 198"/>
            <p:cNvSpPr txBox="1"/>
            <p:nvPr/>
          </p:nvSpPr>
          <p:spPr>
            <a:xfrm>
              <a:off x="14926748" y="-3217807"/>
              <a:ext cx="3565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</a:t>
              </a:r>
              <a:r>
                <a:rPr lang="de-DE" dirty="0" smtClean="0"/>
                <a:t>(He et al., 2015)</a:t>
              </a:r>
              <a:endParaRPr lang="de-DE" sz="2800" dirty="0" smtClean="0"/>
            </a:p>
          </p:txBody>
        </p:sp>
        <p:sp>
          <p:nvSpPr>
            <p:cNvPr id="197" name="Textfeld 196"/>
            <p:cNvSpPr txBox="1"/>
            <p:nvPr/>
          </p:nvSpPr>
          <p:spPr>
            <a:xfrm>
              <a:off x="14926748" y="-3678509"/>
              <a:ext cx="45327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 </a:t>
              </a:r>
              <a:r>
                <a:rPr lang="de-DE" dirty="0" smtClean="0"/>
                <a:t>(</a:t>
              </a:r>
              <a:r>
                <a:rPr lang="de-DE" dirty="0" err="1" smtClean="0"/>
                <a:t>Simonyan</a:t>
              </a:r>
              <a:r>
                <a:rPr lang="de-DE" dirty="0" smtClean="0"/>
                <a:t> &amp; </a:t>
              </a:r>
              <a:r>
                <a:rPr lang="de-DE" dirty="0" err="1" smtClean="0"/>
                <a:t>Zisserman</a:t>
              </a:r>
              <a:r>
                <a:rPr lang="de-DE" dirty="0" smtClean="0"/>
                <a:t>, 2015)</a:t>
              </a:r>
              <a:endParaRPr lang="de-DE" sz="2800" dirty="0" smtClean="0"/>
            </a:p>
          </p:txBody>
        </p:sp>
        <p:sp>
          <p:nvSpPr>
            <p:cNvPr id="189" name="Ellipse 188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Gleichschenkliges Dreieck 189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aute 190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set-up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1</a:t>
            </a:r>
            <a:br>
              <a:rPr lang="de-DE" dirty="0" smtClean="0"/>
            </a:br>
            <a:r>
              <a:rPr lang="de-DE" b="0" dirty="0" smtClean="0"/>
              <a:t>Human </a:t>
            </a:r>
            <a:r>
              <a:rPr lang="de-DE" b="0" dirty="0" err="1" smtClean="0"/>
              <a:t>trials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2" name="Gruppieren 71"/>
          <p:cNvGrpSpPr/>
          <p:nvPr/>
        </p:nvGrpSpPr>
        <p:grpSpPr>
          <a:xfrm>
            <a:off x="1940404" y="4366505"/>
            <a:ext cx="2354142" cy="1936779"/>
            <a:chOff x="-4184226" y="6516513"/>
            <a:chExt cx="3162558" cy="2601873"/>
          </a:xfrm>
        </p:grpSpPr>
        <p:grpSp>
          <p:nvGrpSpPr>
            <p:cNvPr id="73" name="Gruppieren 72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38" name="Rechteck 13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39" name="Rechteck 13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0" name="Ellipse 13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4" name="Gruppieren 73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35" name="Ellipse 13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Flussdiagramm: Verzögerung 13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hteck 13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uppieren 74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126" name="Gruppieren 125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132" name="Freihandform 131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" name="Flussdiagramm: Verzögerung 132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34" name="Gerader Verbinder 133"/>
                <p:cNvCxnSpPr>
                  <a:stCxn id="133" idx="1"/>
                  <a:endCxn id="133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9" name="Diagonaler Streifen 128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Ellipse 130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uppieren 75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77" name="Rechteck 76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8" name="Rechteck 77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9" name="Rechteck 78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0" name="Rechteck 79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1" name="Rechteck 80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hteck 81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3" name="Rechteck 82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6" name="Rechteck 85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7" name="Rechteck 86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0" name="Rechteck 119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1" name="Rechteck 120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2" name="Rechteck 121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4" name="Rechteck 123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25" name="Rechteck 124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41" name="Textfeld 140"/>
          <p:cNvSpPr txBox="1"/>
          <p:nvPr/>
        </p:nvSpPr>
        <p:spPr>
          <a:xfrm>
            <a:off x="5852985" y="1972434"/>
            <a:ext cx="48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vs</a:t>
            </a:r>
            <a:endParaRPr lang="de-DE" sz="2800" dirty="0" smtClean="0"/>
          </a:p>
        </p:txBody>
      </p:sp>
      <p:grpSp>
        <p:nvGrpSpPr>
          <p:cNvPr id="5" name="Gruppieren 4"/>
          <p:cNvGrpSpPr/>
          <p:nvPr/>
        </p:nvGrpSpPr>
        <p:grpSpPr>
          <a:xfrm>
            <a:off x="5749093" y="4273695"/>
            <a:ext cx="5662283" cy="2164268"/>
            <a:chOff x="6339015" y="3834263"/>
            <a:chExt cx="5662283" cy="2164268"/>
          </a:xfrm>
        </p:grpSpPr>
        <p:grpSp>
          <p:nvGrpSpPr>
            <p:cNvPr id="4" name="Gruppieren 3"/>
            <p:cNvGrpSpPr/>
            <p:nvPr/>
          </p:nvGrpSpPr>
          <p:grpSpPr>
            <a:xfrm>
              <a:off x="6339015" y="4634595"/>
              <a:ext cx="705656" cy="543508"/>
              <a:chOff x="3037543" y="1769919"/>
              <a:chExt cx="705656" cy="543508"/>
            </a:xfrm>
          </p:grpSpPr>
          <p:sp>
            <p:nvSpPr>
              <p:cNvPr id="143" name="Rechteck 142"/>
              <p:cNvSpPr/>
              <p:nvPr/>
            </p:nvSpPr>
            <p:spPr>
              <a:xfrm>
                <a:off x="303754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4" name="Rechteck 143"/>
              <p:cNvSpPr/>
              <p:nvPr/>
            </p:nvSpPr>
            <p:spPr>
              <a:xfrm>
                <a:off x="3234780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5" name="Rechteck 144"/>
              <p:cNvSpPr/>
              <p:nvPr/>
            </p:nvSpPr>
            <p:spPr>
              <a:xfrm>
                <a:off x="3432016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6" name="Rechteck 145"/>
              <p:cNvSpPr/>
              <p:nvPr/>
            </p:nvSpPr>
            <p:spPr>
              <a:xfrm>
                <a:off x="3629253" y="176991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7" name="Rechteck 146"/>
              <p:cNvSpPr/>
              <p:nvPr/>
            </p:nvSpPr>
            <p:spPr>
              <a:xfrm>
                <a:off x="303754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8" name="Rechteck 147"/>
              <p:cNvSpPr/>
              <p:nvPr/>
            </p:nvSpPr>
            <p:spPr>
              <a:xfrm>
                <a:off x="3234780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9" name="Rechteck 148"/>
              <p:cNvSpPr/>
              <p:nvPr/>
            </p:nvSpPr>
            <p:spPr>
              <a:xfrm>
                <a:off x="3432016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0" name="Rechteck 149"/>
              <p:cNvSpPr/>
              <p:nvPr/>
            </p:nvSpPr>
            <p:spPr>
              <a:xfrm>
                <a:off x="3629253" y="19111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1" name="Rechteck 150"/>
              <p:cNvSpPr/>
              <p:nvPr/>
            </p:nvSpPr>
            <p:spPr>
              <a:xfrm>
                <a:off x="303754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2" name="Rechteck 151"/>
              <p:cNvSpPr/>
              <p:nvPr/>
            </p:nvSpPr>
            <p:spPr>
              <a:xfrm>
                <a:off x="3234780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3" name="Rechteck 152"/>
              <p:cNvSpPr/>
              <p:nvPr/>
            </p:nvSpPr>
            <p:spPr>
              <a:xfrm>
                <a:off x="3432016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4" name="Rechteck 153"/>
              <p:cNvSpPr/>
              <p:nvPr/>
            </p:nvSpPr>
            <p:spPr>
              <a:xfrm>
                <a:off x="3629253" y="2053910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5" name="Rechteck 154"/>
              <p:cNvSpPr/>
              <p:nvPr/>
            </p:nvSpPr>
            <p:spPr>
              <a:xfrm>
                <a:off x="303754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6" name="Rechteck 155"/>
              <p:cNvSpPr/>
              <p:nvPr/>
            </p:nvSpPr>
            <p:spPr>
              <a:xfrm>
                <a:off x="3234780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7" name="Rechteck 156"/>
              <p:cNvSpPr/>
              <p:nvPr/>
            </p:nvSpPr>
            <p:spPr>
              <a:xfrm>
                <a:off x="3432016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58" name="Rechteck 157"/>
              <p:cNvSpPr/>
              <p:nvPr/>
            </p:nvSpPr>
            <p:spPr>
              <a:xfrm>
                <a:off x="3629253" y="2200529"/>
                <a:ext cx="113946" cy="11289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tx1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200" name="Gruppieren 1199"/>
            <p:cNvGrpSpPr/>
            <p:nvPr/>
          </p:nvGrpSpPr>
          <p:grpSpPr>
            <a:xfrm rot="10800000">
              <a:off x="7206342" y="4655413"/>
              <a:ext cx="2018645" cy="522690"/>
              <a:chOff x="2076898" y="1657385"/>
              <a:chExt cx="2230832" cy="522690"/>
            </a:xfrm>
          </p:grpSpPr>
          <p:sp>
            <p:nvSpPr>
              <p:cNvPr id="1201" name="Pfeil nach rechts 1200"/>
              <p:cNvSpPr/>
              <p:nvPr/>
            </p:nvSpPr>
            <p:spPr>
              <a:xfrm rot="21584183">
                <a:off x="2076898" y="1657385"/>
                <a:ext cx="2230832" cy="522690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0150A0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02" name="Pfeil nach rechts 4"/>
              <p:cNvSpPr/>
              <p:nvPr/>
            </p:nvSpPr>
            <p:spPr>
              <a:xfrm rot="21584183">
                <a:off x="2076899" y="1762284"/>
                <a:ext cx="2074025" cy="3136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2200" kern="1200"/>
              </a:p>
            </p:txBody>
          </p:sp>
        </p:grpSp>
        <p:sp>
          <p:nvSpPr>
            <p:cNvPr id="1203" name="Rechteck 1202"/>
            <p:cNvSpPr/>
            <p:nvPr/>
          </p:nvSpPr>
          <p:spPr>
            <a:xfrm>
              <a:off x="7305339" y="4433798"/>
              <a:ext cx="216155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“</a:t>
              </a:r>
              <a:r>
                <a:rPr lang="de-DE" b="1" dirty="0" err="1"/>
                <a:t>WordNet</a:t>
              </a:r>
              <a:r>
                <a:rPr lang="de-DE" dirty="0" smtClean="0"/>
                <a:t> </a:t>
              </a:r>
              <a:r>
                <a:rPr lang="de-DE" dirty="0" err="1" smtClean="0"/>
                <a:t>hierarchy</a:t>
              </a:r>
              <a:r>
                <a:rPr lang="de-DE" dirty="0" smtClean="0"/>
                <a:t>“</a:t>
              </a:r>
            </a:p>
            <a:p>
              <a:pPr algn="ctr">
                <a:tabLst>
                  <a:tab pos="1619250" algn="l"/>
                  <a:tab pos="3409950" algn="l"/>
                </a:tabLst>
              </a:pPr>
              <a:endParaRPr lang="de-DE" dirty="0"/>
            </a:p>
            <a:p>
              <a:pPr algn="ctr">
                <a:tabLst>
                  <a:tab pos="1619250" algn="l"/>
                  <a:tab pos="3409950" algn="l"/>
                </a:tabLst>
              </a:pPr>
              <a:r>
                <a:rPr lang="de-DE" dirty="0" smtClean="0"/>
                <a:t>(Miller, 1995)</a:t>
              </a:r>
              <a:endParaRPr lang="de-DE" dirty="0"/>
            </a:p>
          </p:txBody>
        </p:sp>
        <p:grpSp>
          <p:nvGrpSpPr>
            <p:cNvPr id="8" name="Gruppieren 7"/>
            <p:cNvGrpSpPr/>
            <p:nvPr/>
          </p:nvGrpSpPr>
          <p:grpSpPr>
            <a:xfrm>
              <a:off x="9398080" y="3834263"/>
              <a:ext cx="2603218" cy="2164268"/>
              <a:chOff x="13260400" y="-2164268"/>
              <a:chExt cx="2603218" cy="2164268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60400" y="-2164268"/>
                <a:ext cx="2603218" cy="2164268"/>
              </a:xfrm>
              <a:prstGeom prst="rect">
                <a:avLst/>
              </a:prstGeom>
            </p:spPr>
          </p:pic>
          <p:sp>
            <p:nvSpPr>
              <p:cNvPr id="2" name="Textfeld 1"/>
              <p:cNvSpPr txBox="1"/>
              <p:nvPr/>
            </p:nvSpPr>
            <p:spPr>
              <a:xfrm>
                <a:off x="13996859" y="-1405300"/>
                <a:ext cx="1130300" cy="64633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1000">
                    <a:schemeClr val="bg1"/>
                  </a:gs>
                  <a:gs pos="75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dirty="0" smtClean="0"/>
                  <a:t>1000</a:t>
                </a:r>
                <a:br>
                  <a:rPr lang="de-DE" dirty="0" smtClean="0"/>
                </a:br>
                <a:r>
                  <a:rPr lang="de-DE" dirty="0" err="1" smtClean="0"/>
                  <a:t>classes</a:t>
                </a:r>
                <a:endParaRPr lang="en-GB" dirty="0"/>
              </a:p>
            </p:txBody>
          </p:sp>
        </p:grpSp>
      </p:grpSp>
      <p:grpSp>
        <p:nvGrpSpPr>
          <p:cNvPr id="17" name="Gruppieren 16"/>
          <p:cNvGrpSpPr/>
          <p:nvPr/>
        </p:nvGrpSpPr>
        <p:grpSpPr>
          <a:xfrm>
            <a:off x="2402328" y="1982807"/>
            <a:ext cx="2122697" cy="523220"/>
            <a:chOff x="2044469" y="3800337"/>
            <a:chExt cx="2122697" cy="523220"/>
          </a:xfrm>
        </p:grpSpPr>
        <p:sp>
          <p:nvSpPr>
            <p:cNvPr id="205" name="Textfeld 204"/>
            <p:cNvSpPr txBox="1"/>
            <p:nvPr/>
          </p:nvSpPr>
          <p:spPr>
            <a:xfrm>
              <a:off x="2044469" y="3800337"/>
              <a:ext cx="21226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97 </a:t>
              </a:r>
              <a:r>
                <a:rPr lang="de-DE" sz="2800" dirty="0" err="1" smtClean="0"/>
                <a:t>Humans</a:t>
              </a:r>
              <a:endParaRPr lang="de-DE" sz="2800" dirty="0" smtClean="0"/>
            </a:p>
          </p:txBody>
        </p:sp>
        <p:sp>
          <p:nvSpPr>
            <p:cNvPr id="92" name="Ellipse 91"/>
            <p:cNvSpPr>
              <a:spLocks noChangeAspect="1"/>
            </p:cNvSpPr>
            <p:nvPr/>
          </p:nvSpPr>
          <p:spPr>
            <a:xfrm>
              <a:off x="2044469" y="3910016"/>
              <a:ext cx="287224" cy="287224"/>
            </a:xfrm>
            <a:prstGeom prst="ellipse">
              <a:avLst/>
            </a:prstGeom>
            <a:solidFill>
              <a:srgbClr val="A51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543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265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372914" y="4165039"/>
              <a:ext cx="15393" cy="1903786"/>
            </a:xfrm>
            <a:prstGeom prst="curvedConnector3">
              <a:avLst>
                <a:gd name="adj1" fmla="val 1585091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4266538" y="2271415"/>
              <a:ext cx="19837" cy="5695478"/>
            </a:xfrm>
            <a:prstGeom prst="curvedConnector3">
              <a:avLst>
                <a:gd name="adj1" fmla="val 214869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229974" y="1307978"/>
              <a:ext cx="6796" cy="7609311"/>
            </a:xfrm>
            <a:prstGeom prst="curvedConnector3">
              <a:avLst>
                <a:gd name="adj1" fmla="val 682748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krümmte Verbindung 32"/>
            <p:cNvCxnSpPr>
              <a:stCxn id="4" idx="2"/>
              <a:endCxn id="32" idx="2"/>
            </p:cNvCxnSpPr>
            <p:nvPr/>
          </p:nvCxnSpPr>
          <p:spPr>
            <a:xfrm rot="16200000" flipH="1">
              <a:off x="6042850" y="495103"/>
              <a:ext cx="300831" cy="9529096"/>
            </a:xfrm>
            <a:prstGeom prst="curvedConnector3">
              <a:avLst>
                <a:gd name="adj1" fmla="val 374407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krümmte Verbindung 33"/>
            <p:cNvCxnSpPr>
              <a:stCxn id="14" idx="2"/>
              <a:endCxn id="32" idx="2"/>
            </p:cNvCxnSpPr>
            <p:nvPr/>
          </p:nvCxnSpPr>
          <p:spPr>
            <a:xfrm rot="16200000" flipH="1">
              <a:off x="7958820" y="2411074"/>
              <a:ext cx="306394" cy="5691591"/>
            </a:xfrm>
            <a:prstGeom prst="curvedConnector3">
              <a:avLst>
                <a:gd name="adj1" fmla="val 303105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523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 smtClean="0"/>
              <a:t>evaluation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74" name="Gruppieren 73"/>
          <p:cNvGrpSpPr/>
          <p:nvPr/>
        </p:nvGrpSpPr>
        <p:grpSpPr>
          <a:xfrm>
            <a:off x="559979" y="3248025"/>
            <a:ext cx="11114210" cy="2276342"/>
            <a:chOff x="648879" y="3133725"/>
            <a:chExt cx="11114210" cy="227634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648879" y="3159125"/>
              <a:ext cx="1621498" cy="1950111"/>
              <a:chOff x="547687" y="3133725"/>
              <a:chExt cx="1621498" cy="1950111"/>
            </a:xfrm>
          </p:grpSpPr>
          <p:sp>
            <p:nvSpPr>
              <p:cNvPr id="4" name="Textfeld 3"/>
              <p:cNvSpPr txBox="1"/>
              <p:nvPr/>
            </p:nvSpPr>
            <p:spPr>
              <a:xfrm>
                <a:off x="888554" y="4737589"/>
                <a:ext cx="877941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Original</a:t>
                </a:r>
                <a:endParaRPr lang="en-GB" b="1" dirty="0"/>
              </a:p>
            </p:txBody>
          </p:sp>
          <p:grpSp>
            <p:nvGrpSpPr>
              <p:cNvPr id="44" name="Gruppieren 43"/>
              <p:cNvGrpSpPr/>
              <p:nvPr/>
            </p:nvGrpSpPr>
            <p:grpSpPr>
              <a:xfrm>
                <a:off x="547687" y="3133725"/>
                <a:ext cx="1621498" cy="1627766"/>
                <a:chOff x="547687" y="3133725"/>
                <a:chExt cx="1621498" cy="1627766"/>
              </a:xfrm>
            </p:grpSpPr>
            <p:pic>
              <p:nvPicPr>
                <p:cNvPr id="43" name="Grafik 42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374" t="4416" r="81392" b="17688"/>
                <a:stretch/>
              </p:blipFill>
              <p:spPr>
                <a:xfrm>
                  <a:off x="547687" y="3133725"/>
                  <a:ext cx="1585913" cy="1585913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0" name="Textfeld 19"/>
                <p:cNvSpPr txBox="1"/>
                <p:nvPr/>
              </p:nvSpPr>
              <p:spPr>
                <a:xfrm>
                  <a:off x="1567761" y="4415244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54" name="Gruppieren 53"/>
            <p:cNvGrpSpPr/>
            <p:nvPr/>
          </p:nvGrpSpPr>
          <p:grpSpPr>
            <a:xfrm>
              <a:off x="2541588" y="3159125"/>
              <a:ext cx="1624721" cy="1965504"/>
              <a:chOff x="2452688" y="3133725"/>
              <a:chExt cx="1624721" cy="1965504"/>
            </a:xfrm>
          </p:grpSpPr>
          <p:sp>
            <p:nvSpPr>
              <p:cNvPr id="11" name="Textfeld 10"/>
              <p:cNvSpPr txBox="1"/>
              <p:nvPr/>
            </p:nvSpPr>
            <p:spPr>
              <a:xfrm>
                <a:off x="2726246" y="4752982"/>
                <a:ext cx="10347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Greyscale</a:t>
                </a:r>
                <a:endParaRPr lang="en-GB" b="1" dirty="0"/>
              </a:p>
            </p:txBody>
          </p:sp>
          <p:grpSp>
            <p:nvGrpSpPr>
              <p:cNvPr id="51" name="Gruppieren 50"/>
              <p:cNvGrpSpPr/>
              <p:nvPr/>
            </p:nvGrpSpPr>
            <p:grpSpPr>
              <a:xfrm>
                <a:off x="2452688" y="3133725"/>
                <a:ext cx="1624721" cy="1627766"/>
                <a:chOff x="2442610" y="3125216"/>
                <a:chExt cx="1624721" cy="1627766"/>
              </a:xfrm>
            </p:grpSpPr>
            <p:pic>
              <p:nvPicPr>
                <p:cNvPr id="42" name="Grafik 4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36" t="4430" r="61369" b="18144"/>
                <a:stretch/>
              </p:blipFill>
              <p:spPr>
                <a:xfrm>
                  <a:off x="2442610" y="3125216"/>
                  <a:ext cx="1591948" cy="1576388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1" name="Textfeld 20"/>
                <p:cNvSpPr txBox="1"/>
                <p:nvPr/>
              </p:nvSpPr>
              <p:spPr>
                <a:xfrm>
                  <a:off x="3465907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1" name="Gruppieren 60"/>
            <p:cNvGrpSpPr/>
            <p:nvPr/>
          </p:nvGrpSpPr>
          <p:grpSpPr>
            <a:xfrm>
              <a:off x="6368736" y="3163934"/>
              <a:ext cx="1606668" cy="1965139"/>
              <a:chOff x="4362136" y="3113134"/>
              <a:chExt cx="1606668" cy="1965139"/>
            </a:xfrm>
          </p:grpSpPr>
          <p:sp>
            <p:nvSpPr>
              <p:cNvPr id="12" name="Textfeld 11"/>
              <p:cNvSpPr txBox="1"/>
              <p:nvPr/>
            </p:nvSpPr>
            <p:spPr>
              <a:xfrm>
                <a:off x="4573759" y="4732026"/>
                <a:ext cx="1087672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/>
                  <a:t>Silhouette</a:t>
                </a:r>
                <a:endParaRPr lang="en-GB" b="1" dirty="0"/>
              </a:p>
            </p:txBody>
          </p:sp>
          <p:grpSp>
            <p:nvGrpSpPr>
              <p:cNvPr id="55" name="Gruppieren 54"/>
              <p:cNvGrpSpPr/>
              <p:nvPr/>
            </p:nvGrpSpPr>
            <p:grpSpPr>
              <a:xfrm>
                <a:off x="4362136" y="3113134"/>
                <a:ext cx="1606668" cy="1637140"/>
                <a:chOff x="4411681" y="3115842"/>
                <a:chExt cx="1606668" cy="1637140"/>
              </a:xfrm>
            </p:grpSpPr>
            <p:pic>
              <p:nvPicPr>
                <p:cNvPr id="41" name="Grafik 40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2415" t="3961" r="41355" b="17560"/>
                <a:stretch/>
              </p:blipFill>
              <p:spPr>
                <a:xfrm>
                  <a:off x="4411681" y="3115842"/>
                  <a:ext cx="1585480" cy="1597819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2" name="Textfeld 21"/>
                <p:cNvSpPr txBox="1"/>
                <p:nvPr/>
              </p:nvSpPr>
              <p:spPr>
                <a:xfrm>
                  <a:off x="5416925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3" name="Gruppieren 62"/>
            <p:cNvGrpSpPr/>
            <p:nvPr/>
          </p:nvGrpSpPr>
          <p:grpSpPr>
            <a:xfrm>
              <a:off x="8241141" y="3153689"/>
              <a:ext cx="1636273" cy="1962343"/>
              <a:chOff x="6350000" y="3124200"/>
              <a:chExt cx="1636273" cy="1962343"/>
            </a:xfrm>
          </p:grpSpPr>
          <p:sp>
            <p:nvSpPr>
              <p:cNvPr id="13" name="Textfeld 12"/>
              <p:cNvSpPr txBox="1"/>
              <p:nvPr/>
            </p:nvSpPr>
            <p:spPr>
              <a:xfrm>
                <a:off x="6474230" y="4740296"/>
                <a:ext cx="1345314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Object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shape</a:t>
                </a:r>
                <a:endParaRPr lang="en-GB" b="1" dirty="0"/>
              </a:p>
            </p:txBody>
          </p:sp>
          <p:grpSp>
            <p:nvGrpSpPr>
              <p:cNvPr id="57" name="Gruppieren 56"/>
              <p:cNvGrpSpPr/>
              <p:nvPr/>
            </p:nvGrpSpPr>
            <p:grpSpPr>
              <a:xfrm>
                <a:off x="6350000" y="3124200"/>
                <a:ext cx="1636273" cy="1628782"/>
                <a:chOff x="6350000" y="3124200"/>
                <a:chExt cx="1636273" cy="1628782"/>
              </a:xfrm>
            </p:grpSpPr>
            <p:pic>
              <p:nvPicPr>
                <p:cNvPr id="7" name="Grafik 6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2395" t="4112" r="21290" b="17760"/>
                <a:stretch/>
              </p:blipFill>
              <p:spPr>
                <a:xfrm>
                  <a:off x="6350000" y="3124200"/>
                  <a:ext cx="1593850" cy="1590675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3" name="Textfeld 22"/>
                <p:cNvSpPr txBox="1"/>
                <p:nvPr/>
              </p:nvSpPr>
              <p:spPr>
                <a:xfrm>
                  <a:off x="7384849" y="4406735"/>
                  <a:ext cx="601424" cy="3462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x160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grpSp>
          <p:nvGrpSpPr>
            <p:cNvPr id="65" name="Gruppieren 64"/>
            <p:cNvGrpSpPr/>
            <p:nvPr/>
          </p:nvGrpSpPr>
          <p:grpSpPr>
            <a:xfrm>
              <a:off x="4460219" y="3151663"/>
              <a:ext cx="1606550" cy="1952010"/>
              <a:chOff x="8279729" y="3126262"/>
              <a:chExt cx="1606550" cy="1952010"/>
            </a:xfrm>
          </p:grpSpPr>
          <p:sp>
            <p:nvSpPr>
              <p:cNvPr id="14" name="Textfeld 13"/>
              <p:cNvSpPr txBox="1"/>
              <p:nvPr/>
            </p:nvSpPr>
            <p:spPr>
              <a:xfrm>
                <a:off x="8666509" y="4732025"/>
                <a:ext cx="838446" cy="3462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 smtClean="0"/>
                  <a:t>Texture</a:t>
                </a:r>
                <a:endParaRPr lang="en-GB" b="1" dirty="0"/>
              </a:p>
            </p:txBody>
          </p:sp>
          <p:grpSp>
            <p:nvGrpSpPr>
              <p:cNvPr id="58" name="Gruppieren 57"/>
              <p:cNvGrpSpPr/>
              <p:nvPr/>
            </p:nvGrpSpPr>
            <p:grpSpPr>
              <a:xfrm>
                <a:off x="8279729" y="3126262"/>
                <a:ext cx="1606550" cy="1600200"/>
                <a:chOff x="8261350" y="3105151"/>
                <a:chExt cx="1606550" cy="1600200"/>
              </a:xfrm>
            </p:grpSpPr>
            <p:pic>
              <p:nvPicPr>
                <p:cNvPr id="40" name="Grafik 39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290" t="3924" r="1265" b="17479"/>
                <a:stretch/>
              </p:blipFill>
              <p:spPr>
                <a:xfrm>
                  <a:off x="8261350" y="3105151"/>
                  <a:ext cx="1606550" cy="1600200"/>
                </a:xfrm>
                <a:prstGeom prst="rect">
                  <a:avLst/>
                </a:prstGeom>
                <a:ln w="76200">
                  <a:noFill/>
                </a:ln>
              </p:spPr>
            </p:pic>
            <p:sp>
              <p:nvSpPr>
                <p:cNvPr id="24" name="Textfeld 23"/>
                <p:cNvSpPr txBox="1"/>
                <p:nvPr/>
              </p:nvSpPr>
              <p:spPr>
                <a:xfrm>
                  <a:off x="9526024" y="4415844"/>
                  <a:ext cx="312584" cy="259685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x48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  <p:cxnSp>
          <p:nvCxnSpPr>
            <p:cNvPr id="8" name="Gekrümmte Verbindung 7"/>
            <p:cNvCxnSpPr>
              <a:stCxn id="4" idx="2"/>
              <a:endCxn id="11" idx="2"/>
            </p:cNvCxnSpPr>
            <p:nvPr/>
          </p:nvCxnSpPr>
          <p:spPr>
            <a:xfrm rot="16200000" flipH="1">
              <a:off x="2372914" y="4165039"/>
              <a:ext cx="15393" cy="1903786"/>
            </a:xfrm>
            <a:prstGeom prst="curvedConnector3">
              <a:avLst>
                <a:gd name="adj1" fmla="val 1585091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krümmte Verbindung 26"/>
            <p:cNvCxnSpPr>
              <a:stCxn id="4" idx="2"/>
              <a:endCxn id="12" idx="2"/>
            </p:cNvCxnSpPr>
            <p:nvPr/>
          </p:nvCxnSpPr>
          <p:spPr>
            <a:xfrm rot="16200000" flipH="1">
              <a:off x="4266538" y="2271415"/>
              <a:ext cx="19837" cy="5695478"/>
            </a:xfrm>
            <a:prstGeom prst="curvedConnector3">
              <a:avLst>
                <a:gd name="adj1" fmla="val 214869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krümmte Verbindung 29"/>
            <p:cNvCxnSpPr>
              <a:stCxn id="4" idx="2"/>
              <a:endCxn id="13" idx="2"/>
            </p:cNvCxnSpPr>
            <p:nvPr/>
          </p:nvCxnSpPr>
          <p:spPr>
            <a:xfrm rot="16200000" flipH="1">
              <a:off x="5229974" y="1307978"/>
              <a:ext cx="6796" cy="7609311"/>
            </a:xfrm>
            <a:prstGeom prst="curvedConnector3">
              <a:avLst>
                <a:gd name="adj1" fmla="val 6827487"/>
              </a:avLst>
            </a:prstGeom>
            <a:ln w="28575">
              <a:solidFill>
                <a:schemeClr val="accent5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krümmte Verbindung 32"/>
            <p:cNvCxnSpPr>
              <a:stCxn id="4" idx="2"/>
              <a:endCxn id="32" idx="2"/>
            </p:cNvCxnSpPr>
            <p:nvPr/>
          </p:nvCxnSpPr>
          <p:spPr>
            <a:xfrm rot="16200000" flipH="1">
              <a:off x="6042850" y="495103"/>
              <a:ext cx="300831" cy="9529096"/>
            </a:xfrm>
            <a:prstGeom prst="curvedConnector3">
              <a:avLst>
                <a:gd name="adj1" fmla="val 374407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krümmte Verbindung 33"/>
            <p:cNvCxnSpPr>
              <a:stCxn id="14" idx="2"/>
              <a:endCxn id="32" idx="2"/>
            </p:cNvCxnSpPr>
            <p:nvPr/>
          </p:nvCxnSpPr>
          <p:spPr>
            <a:xfrm rot="16200000" flipH="1">
              <a:off x="7958820" y="2411074"/>
              <a:ext cx="306394" cy="5691591"/>
            </a:xfrm>
            <a:prstGeom prst="curvedConnector3">
              <a:avLst>
                <a:gd name="adj1" fmla="val 303105"/>
              </a:avLst>
            </a:prstGeom>
            <a:ln w="28575">
              <a:solidFill>
                <a:schemeClr val="accent6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uppieren 67"/>
            <p:cNvGrpSpPr/>
            <p:nvPr/>
          </p:nvGrpSpPr>
          <p:grpSpPr>
            <a:xfrm>
              <a:off x="10165192" y="3133725"/>
              <a:ext cx="1597897" cy="2276342"/>
              <a:chOff x="10280256" y="3125825"/>
              <a:chExt cx="1597897" cy="2276342"/>
            </a:xfrm>
          </p:grpSpPr>
          <p:sp>
            <p:nvSpPr>
              <p:cNvPr id="32" name="Textfeld 31"/>
              <p:cNvSpPr txBox="1"/>
              <p:nvPr/>
            </p:nvSpPr>
            <p:spPr>
              <a:xfrm>
                <a:off x="10280256" y="4755836"/>
                <a:ext cx="158524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b="1" dirty="0" err="1" smtClean="0"/>
                  <a:t>Texture-shape</a:t>
                </a:r>
                <a:r>
                  <a:rPr lang="de-DE" b="1" dirty="0" smtClean="0"/>
                  <a:t> </a:t>
                </a:r>
                <a:br>
                  <a:rPr lang="de-DE" b="1" dirty="0" smtClean="0"/>
                </a:br>
                <a:r>
                  <a:rPr lang="de-DE" b="1" dirty="0" err="1" smtClean="0"/>
                  <a:t>cue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conflict</a:t>
                </a:r>
                <a:endParaRPr lang="en-GB" b="1" dirty="0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10280256" y="3125825"/>
                <a:ext cx="1597897" cy="1602614"/>
                <a:chOff x="10280256" y="3125825"/>
                <a:chExt cx="1597897" cy="1602614"/>
              </a:xfrm>
            </p:grpSpPr>
            <p:sp>
              <p:nvSpPr>
                <p:cNvPr id="29" name="Rechteck 28"/>
                <p:cNvSpPr>
                  <a:spLocks noChangeAspect="1"/>
                </p:cNvSpPr>
                <p:nvPr/>
              </p:nvSpPr>
              <p:spPr>
                <a:xfrm>
                  <a:off x="10280256" y="3125825"/>
                  <a:ext cx="1597897" cy="16026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 w="76200">
                  <a:noFill/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8" name="Textfeld 37"/>
                <p:cNvSpPr txBox="1"/>
                <p:nvPr/>
              </p:nvSpPr>
              <p:spPr>
                <a:xfrm>
                  <a:off x="11278456" y="4426701"/>
                  <a:ext cx="567463" cy="276999"/>
                </a:xfrm>
                <a:prstGeom prst="rect">
                  <a:avLst/>
                </a:prstGeom>
                <a:solidFill>
                  <a:srgbClr val="FFFFFF">
                    <a:alpha val="80000"/>
                  </a:srgbClr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de-DE" dirty="0" smtClean="0">
                      <a:solidFill>
                        <a:srgbClr val="FF0000"/>
                      </a:solidFill>
                    </a:rPr>
                    <a:t>x1280</a:t>
                  </a:r>
                  <a:endParaRPr lang="en-GB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  <p:graphicFrame>
        <p:nvGraphicFramePr>
          <p:cNvPr id="39" name="Diagramm 38"/>
          <p:cNvGraphicFramePr/>
          <p:nvPr>
            <p:extLst/>
          </p:nvPr>
        </p:nvGraphicFramePr>
        <p:xfrm>
          <a:off x="-129515" y="1499501"/>
          <a:ext cx="14159856" cy="1717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2" name="Rechteck 91"/>
          <p:cNvSpPr/>
          <p:nvPr/>
        </p:nvSpPr>
        <p:spPr>
          <a:xfrm rot="16200000">
            <a:off x="439714" y="2725149"/>
            <a:ext cx="7612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AlexNet</a:t>
            </a:r>
            <a:endParaRPr lang="en-GB" sz="1050" dirty="0"/>
          </a:p>
        </p:txBody>
      </p:sp>
      <p:sp>
        <p:nvSpPr>
          <p:cNvPr id="93" name="Rechteck 92"/>
          <p:cNvSpPr/>
          <p:nvPr/>
        </p:nvSpPr>
        <p:spPr>
          <a:xfrm rot="16200000">
            <a:off x="864143" y="2599996"/>
            <a:ext cx="10028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GoogLeNet</a:t>
            </a:r>
            <a:endParaRPr lang="en-GB" sz="1050" dirty="0"/>
          </a:p>
        </p:txBody>
      </p:sp>
      <p:sp>
        <p:nvSpPr>
          <p:cNvPr id="94" name="Rechteck 93"/>
          <p:cNvSpPr/>
          <p:nvPr/>
        </p:nvSpPr>
        <p:spPr>
          <a:xfrm rot="16200000">
            <a:off x="717193" y="2728807"/>
            <a:ext cx="7499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VGG-16</a:t>
            </a:r>
            <a:endParaRPr lang="en-GB" sz="1050" dirty="0"/>
          </a:p>
        </p:txBody>
      </p:sp>
      <p:sp>
        <p:nvSpPr>
          <p:cNvPr id="95" name="Rechteck 94"/>
          <p:cNvSpPr/>
          <p:nvPr/>
        </p:nvSpPr>
        <p:spPr>
          <a:xfrm rot="16200000">
            <a:off x="1166372" y="2630421"/>
            <a:ext cx="9419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ResNet-50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40393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072067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0997" y="2940921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37" y="3553866"/>
            <a:ext cx="3753317" cy="252118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64037" y="6075051"/>
            <a:ext cx="3075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FF0000"/>
                </a:solidFill>
              </a:rPr>
              <a:t>(2012 </a:t>
            </a:r>
            <a:r>
              <a:rPr lang="en-GB" sz="1400" dirty="0">
                <a:solidFill>
                  <a:srgbClr val="FF0000"/>
                </a:solidFill>
              </a:rPr>
              <a:t>- Alex </a:t>
            </a:r>
            <a:r>
              <a:rPr lang="en-GB" sz="1400" dirty="0" err="1">
                <a:solidFill>
                  <a:srgbClr val="FF0000"/>
                </a:solidFill>
              </a:rPr>
              <a:t>Krizhevsky</a:t>
            </a:r>
            <a:r>
              <a:rPr lang="en-GB" sz="1400" dirty="0">
                <a:solidFill>
                  <a:srgbClr val="FF0000"/>
                </a:solidFill>
              </a:rPr>
              <a:t> et al</a:t>
            </a:r>
            <a:r>
              <a:rPr lang="en-GB" sz="1400" dirty="0" smtClean="0">
                <a:solidFill>
                  <a:srgbClr val="FF0000"/>
                </a:solidFill>
              </a:rPr>
              <a:t>. – </a:t>
            </a:r>
            <a:r>
              <a:rPr lang="en-GB" sz="1400" b="1" dirty="0" err="1" smtClean="0">
                <a:solidFill>
                  <a:srgbClr val="FF0000"/>
                </a:solidFill>
              </a:rPr>
              <a:t>AlexNet</a:t>
            </a:r>
            <a:r>
              <a:rPr lang="en-GB" sz="1400" dirty="0" smtClean="0">
                <a:solidFill>
                  <a:srgbClr val="FF0000"/>
                </a:solidFill>
              </a:rPr>
              <a:t>)</a:t>
            </a:r>
            <a:endParaRPr lang="en-GB" sz="1400" i="1" dirty="0">
              <a:solidFill>
                <a:srgbClr val="FF0000"/>
              </a:solidFill>
            </a:endParaRPr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68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8" name="Gruppieren 67"/>
          <p:cNvGrpSpPr/>
          <p:nvPr/>
        </p:nvGrpSpPr>
        <p:grpSpPr>
          <a:xfrm>
            <a:off x="10070063" y="4634888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Rechteck 8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33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1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grpSp>
        <p:nvGrpSpPr>
          <p:cNvPr id="68" name="Gruppieren 67"/>
          <p:cNvGrpSpPr/>
          <p:nvPr/>
        </p:nvGrpSpPr>
        <p:grpSpPr>
          <a:xfrm>
            <a:off x="10070063" y="4634888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Rechteck 84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79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Rechteck 1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43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9" name="Inhaltsplatzhalter 4"/>
          <p:cNvSpPr>
            <a:spLocks noGrp="1"/>
          </p:cNvSpPr>
          <p:nvPr>
            <p:ph idx="1"/>
          </p:nvPr>
        </p:nvSpPr>
        <p:spPr>
          <a:xfrm>
            <a:off x="247996" y="4775199"/>
            <a:ext cx="11680767" cy="1652895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dirty="0" smtClean="0"/>
              <a:t>: 		</a:t>
            </a:r>
            <a:r>
              <a:rPr lang="de-DE" dirty="0" err="1" smtClean="0"/>
              <a:t>Adapt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0150A0"/>
                </a:solidFill>
              </a:rPr>
              <a:t>Method</a:t>
            </a:r>
            <a:r>
              <a:rPr lang="de-DE" dirty="0" smtClean="0"/>
              <a:t>: 	Style-transfer (</a:t>
            </a:r>
            <a:r>
              <a:rPr lang="de-DE" b="1" dirty="0" err="1" smtClean="0"/>
              <a:t>AdaIN</a:t>
            </a:r>
            <a:r>
              <a:rPr lang="de-DE" dirty="0" smtClean="0"/>
              <a:t>, </a:t>
            </a:r>
            <a:r>
              <a:rPr lang="de-DE" dirty="0" smtClean="0">
                <a:sym typeface="Wingdings" panose="05000000000000000000" pitchFamily="2" charset="2"/>
              </a:rPr>
              <a:t>Huang &amp; </a:t>
            </a:r>
            <a:r>
              <a:rPr lang="de-DE" dirty="0" err="1" smtClean="0">
                <a:sym typeface="Wingdings" panose="05000000000000000000" pitchFamily="2" charset="2"/>
              </a:rPr>
              <a:t>Belongie</a:t>
            </a:r>
            <a:r>
              <a:rPr lang="en-GB" dirty="0" smtClean="0"/>
              <a:t>, 2017) to replace the database with images of preserved shape but unreliable texture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Rechteck 9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43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8545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r>
              <a:rPr lang="de-DE" sz="2400" dirty="0" smtClean="0"/>
              <a:t>)</a:t>
            </a:r>
            <a:r>
              <a:rPr lang="de-DE" sz="2400" b="1" dirty="0" smtClean="0"/>
              <a:t> </a:t>
            </a:r>
            <a:r>
              <a:rPr lang="de-DE" sz="24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400" b="1" dirty="0" smtClean="0"/>
              <a:t> </a:t>
            </a:r>
            <a:r>
              <a:rPr lang="de-DE" sz="2400" dirty="0" err="1" smtClean="0"/>
              <a:t>Stylized</a:t>
            </a:r>
            <a:r>
              <a:rPr lang="de-DE" sz="2400" dirty="0" smtClean="0"/>
              <a:t> </a:t>
            </a: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r>
              <a:rPr lang="de-DE" sz="24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2</a:t>
            </a:r>
            <a:r>
              <a:rPr lang="de-DE" dirty="0"/>
              <a:t/>
            </a:r>
            <a:br>
              <a:rPr lang="de-DE" dirty="0"/>
            </a:br>
            <a:r>
              <a:rPr lang="de-DE" b="0" dirty="0" smtClean="0"/>
              <a:t>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cxnSp>
        <p:nvCxnSpPr>
          <p:cNvPr id="11" name="Gewinkelte Verbindung 10"/>
          <p:cNvCxnSpPr>
            <a:stCxn id="13" idx="3"/>
            <a:endCxn id="15" idx="0"/>
          </p:cNvCxnSpPr>
          <p:nvPr/>
        </p:nvCxnSpPr>
        <p:spPr>
          <a:xfrm>
            <a:off x="5256152" y="2197920"/>
            <a:ext cx="832227" cy="338683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14" idx="1"/>
            <a:endCxn id="15" idx="0"/>
          </p:cNvCxnSpPr>
          <p:nvPr/>
        </p:nvCxnSpPr>
        <p:spPr>
          <a:xfrm rot="10800000" flipV="1">
            <a:off x="6088380" y="2197921"/>
            <a:ext cx="1023975" cy="338682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87754" y="1967087"/>
            <a:ext cx="46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12354" y="1782422"/>
            <a:ext cx="5007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:</a:t>
            </a:r>
            <a:br>
              <a:rPr lang="de-DE" sz="2400" b="1" dirty="0" smtClean="0">
                <a:solidFill>
                  <a:srgbClr val="0150A0"/>
                </a:solidFill>
              </a:rPr>
            </a:br>
            <a:r>
              <a:rPr lang="de-DE" sz="2400" dirty="0" err="1"/>
              <a:t>Kaggle‘s</a:t>
            </a:r>
            <a:r>
              <a:rPr lang="de-DE" sz="2400" dirty="0"/>
              <a:t> “</a:t>
            </a:r>
            <a:r>
              <a:rPr lang="de-DE" sz="2400" dirty="0" err="1"/>
              <a:t>Painter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Numbers“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 smtClean="0"/>
              <a:t>set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781243" y="253660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endParaRPr lang="en-GB" sz="2400" b="1" dirty="0">
              <a:solidFill>
                <a:srgbClr val="015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7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8545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r>
              <a:rPr lang="de-DE" sz="2400" dirty="0" smtClean="0"/>
              <a:t>)</a:t>
            </a:r>
            <a:r>
              <a:rPr lang="de-DE" sz="2400" b="1" dirty="0" smtClean="0"/>
              <a:t> </a:t>
            </a:r>
            <a:r>
              <a:rPr lang="de-DE" sz="2400" b="1" dirty="0" smtClean="0">
                <a:solidFill>
                  <a:srgbClr val="0150A0"/>
                </a:solidFill>
                <a:sym typeface="Wingdings" panose="05000000000000000000" pitchFamily="2" charset="2"/>
              </a:rPr>
              <a:t></a:t>
            </a:r>
            <a:r>
              <a:rPr lang="de-DE" sz="2400" b="1" dirty="0" smtClean="0"/>
              <a:t> </a:t>
            </a:r>
            <a:r>
              <a:rPr lang="de-DE" sz="2400" dirty="0" err="1" smtClean="0"/>
              <a:t>Stylized</a:t>
            </a:r>
            <a:r>
              <a:rPr lang="de-DE" sz="2400" dirty="0" smtClean="0"/>
              <a:t> </a:t>
            </a:r>
            <a:r>
              <a:rPr lang="de-DE" sz="2400" dirty="0" err="1" smtClean="0"/>
              <a:t>ImageNet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r>
              <a:rPr lang="de-DE" sz="24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r>
              <a:rPr lang="de-DE" b="0" dirty="0"/>
              <a:t>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241" y="3050476"/>
            <a:ext cx="8378646" cy="33420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96" y="3467080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cxnSp>
        <p:nvCxnSpPr>
          <p:cNvPr id="11" name="Gewinkelte Verbindung 10"/>
          <p:cNvCxnSpPr>
            <a:stCxn id="13" idx="3"/>
            <a:endCxn id="15" idx="0"/>
          </p:cNvCxnSpPr>
          <p:nvPr/>
        </p:nvCxnSpPr>
        <p:spPr>
          <a:xfrm>
            <a:off x="5256152" y="2197920"/>
            <a:ext cx="832227" cy="338683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14" idx="1"/>
            <a:endCxn id="15" idx="0"/>
          </p:cNvCxnSpPr>
          <p:nvPr/>
        </p:nvCxnSpPr>
        <p:spPr>
          <a:xfrm rot="10800000" flipV="1">
            <a:off x="6088380" y="2197921"/>
            <a:ext cx="1023975" cy="338682"/>
          </a:xfrm>
          <a:prstGeom prst="bentConnector2">
            <a:avLst/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87754" y="1967087"/>
            <a:ext cx="46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12354" y="1782422"/>
            <a:ext cx="5007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:</a:t>
            </a:r>
            <a:br>
              <a:rPr lang="de-DE" sz="2400" b="1" dirty="0" smtClean="0">
                <a:solidFill>
                  <a:srgbClr val="0150A0"/>
                </a:solidFill>
              </a:rPr>
            </a:br>
            <a:r>
              <a:rPr lang="de-DE" sz="2400" dirty="0" err="1"/>
              <a:t>Kaggle‘s</a:t>
            </a:r>
            <a:r>
              <a:rPr lang="de-DE" sz="2400" dirty="0"/>
              <a:t> “</a:t>
            </a:r>
            <a:r>
              <a:rPr lang="de-DE" sz="2400" dirty="0" err="1"/>
              <a:t>Painter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Numbers“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 smtClean="0"/>
              <a:t>set</a:t>
            </a:r>
            <a:endParaRPr lang="en-GB" sz="2400" b="1" dirty="0">
              <a:solidFill>
                <a:srgbClr val="0150A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781243" y="253660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SIN</a:t>
            </a:r>
            <a:endParaRPr lang="en-GB" sz="2400" b="1" dirty="0">
              <a:solidFill>
                <a:srgbClr val="0150A0"/>
              </a:solidFill>
            </a:endParaRPr>
          </a:p>
        </p:txBody>
      </p:sp>
      <p:cxnSp>
        <p:nvCxnSpPr>
          <p:cNvPr id="34" name="Gewinkelte Verbindung 33"/>
          <p:cNvCxnSpPr/>
          <p:nvPr/>
        </p:nvCxnSpPr>
        <p:spPr>
          <a:xfrm>
            <a:off x="2881412" y="4721481"/>
            <a:ext cx="307829" cy="1"/>
          </a:xfrm>
          <a:prstGeom prst="bentConnector3">
            <a:avLst>
              <a:gd name="adj1" fmla="val 50000"/>
            </a:avLst>
          </a:prstGeom>
          <a:ln w="76200">
            <a:solidFill>
              <a:srgbClr val="015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2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2</a:t>
            </a:r>
            <a:r>
              <a:rPr lang="de-DE" dirty="0"/>
              <a:t/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19530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3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756267"/>
              </p:ext>
            </p:extLst>
          </p:nvPr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81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1711205" y="2142066"/>
          <a:ext cx="8788400" cy="278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3803"/>
                <a:gridCol w="952897"/>
                <a:gridCol w="2990850"/>
                <a:gridCol w="2990850"/>
              </a:tblGrid>
              <a:tr h="5803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ResNet-50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b="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accuracies</a:t>
                      </a:r>
                      <a:endParaRPr lang="en-GB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Trained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80320">
                <a:tc gridSpan="2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812448">
                <a:tc rowSpan="2">
                  <a:txBody>
                    <a:bodyPr/>
                    <a:lstStyle/>
                    <a:p>
                      <a:r>
                        <a:rPr lang="de-DE" sz="2400" b="1" dirty="0" err="1" smtClean="0">
                          <a:solidFill>
                            <a:schemeClr val="bg1"/>
                          </a:solidFill>
                        </a:rPr>
                        <a:t>Evaluated</a:t>
                      </a:r>
                      <a:r>
                        <a:rPr lang="de-DE" sz="2400" b="1" dirty="0" smtClean="0">
                          <a:solidFill>
                            <a:schemeClr val="bg1"/>
                          </a:solidFill>
                        </a:rPr>
                        <a:t> on </a:t>
                      </a:r>
                      <a:endParaRPr lang="en-GB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92.9 %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82.6 %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2448"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16.4 %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 smtClean="0">
                          <a:solidFill>
                            <a:sysClr val="windowText" lastClr="000000"/>
                          </a:solidFill>
                        </a:rPr>
                        <a:t>79,0 %</a:t>
                      </a:r>
                      <a:endParaRPr lang="en-GB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22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751" y="1409674"/>
            <a:ext cx="3199661" cy="4912954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7" name="Rechteck 16"/>
          <p:cNvSpPr/>
          <p:nvPr/>
        </p:nvSpPr>
        <p:spPr>
          <a:xfrm>
            <a:off x="6619875" y="6322628"/>
            <a:ext cx="4120537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https://i.pinimg.com/564x/8e/34/f5/8e34f51699073da82c11d9995699498f.jpg)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0" y="1399015"/>
            <a:ext cx="3938890" cy="4923613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9" name="Rechteck 18"/>
          <p:cNvSpPr/>
          <p:nvPr/>
        </p:nvSpPr>
        <p:spPr>
          <a:xfrm>
            <a:off x="952501" y="6322628"/>
            <a:ext cx="4127500" cy="230832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(2020</a:t>
            </a:r>
            <a:r>
              <a:rPr lang="en-GB" sz="900" i="1" dirty="0">
                <a:solidFill>
                  <a:srgbClr val="FF0000"/>
                </a:solidFill>
              </a:rPr>
              <a:t>; https://i.pinimg.com/564x/f5/bb/b4/f5bbb46820d7d3b9f41753f24db74516.jpg)</a:t>
            </a:r>
          </a:p>
        </p:txBody>
      </p:sp>
    </p:spTree>
    <p:extLst>
      <p:ext uri="{BB962C8B-B14F-4D97-AF65-F5344CB8AC3E}">
        <p14:creationId xmlns:p14="http://schemas.microsoft.com/office/powerpoint/2010/main" val="1135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Recall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grpSp>
        <p:nvGrpSpPr>
          <p:cNvPr id="68" name="Gruppieren 67"/>
          <p:cNvGrpSpPr/>
          <p:nvPr/>
        </p:nvGrpSpPr>
        <p:grpSpPr>
          <a:xfrm>
            <a:off x="9836957" y="4536842"/>
            <a:ext cx="2121937" cy="1940750"/>
            <a:chOff x="14910787" y="-4635337"/>
            <a:chExt cx="2121937" cy="1940750"/>
          </a:xfrm>
        </p:grpSpPr>
        <p:sp>
          <p:nvSpPr>
            <p:cNvPr id="83" name="Textfeld 82"/>
            <p:cNvSpPr txBox="1"/>
            <p:nvPr/>
          </p:nvSpPr>
          <p:spPr>
            <a:xfrm>
              <a:off x="14929584" y="-4139211"/>
              <a:ext cx="2103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GoogLeNet</a:t>
              </a:r>
              <a:endParaRPr lang="de-DE" sz="2800" dirty="0" smtClean="0"/>
            </a:p>
          </p:txBody>
        </p:sp>
        <p:sp>
          <p:nvSpPr>
            <p:cNvPr id="81" name="Textfeld 80"/>
            <p:cNvSpPr txBox="1"/>
            <p:nvPr/>
          </p:nvSpPr>
          <p:spPr>
            <a:xfrm>
              <a:off x="14926835" y="-4635337"/>
              <a:ext cx="16199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err="1" smtClean="0"/>
                <a:t>AlexNet</a:t>
              </a:r>
              <a:endParaRPr lang="de-DE" sz="2800" dirty="0" smtClean="0"/>
            </a:p>
          </p:txBody>
        </p:sp>
        <p:sp>
          <p:nvSpPr>
            <p:cNvPr id="79" name="Textfeld 78"/>
            <p:cNvSpPr txBox="1"/>
            <p:nvPr/>
          </p:nvSpPr>
          <p:spPr>
            <a:xfrm>
              <a:off x="14926748" y="-3217807"/>
              <a:ext cx="19862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</a:t>
              </a: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4926748" y="-3678509"/>
              <a:ext cx="1600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VGG-16</a:t>
              </a:r>
            </a:p>
          </p:txBody>
        </p:sp>
        <p:sp>
          <p:nvSpPr>
            <p:cNvPr id="73" name="Ellipse 72"/>
            <p:cNvSpPr>
              <a:spLocks noChangeAspect="1"/>
            </p:cNvSpPr>
            <p:nvPr/>
          </p:nvSpPr>
          <p:spPr>
            <a:xfrm>
              <a:off x="14933765" y="-4034531"/>
              <a:ext cx="287224" cy="287224"/>
            </a:xfrm>
            <a:prstGeom prst="ellipse">
              <a:avLst/>
            </a:prstGeom>
            <a:solidFill>
              <a:srgbClr val="50A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Gleichschenkliges Dreieck 73"/>
            <p:cNvSpPr>
              <a:spLocks noChangeAspect="1"/>
            </p:cNvSpPr>
            <p:nvPr/>
          </p:nvSpPr>
          <p:spPr>
            <a:xfrm>
              <a:off x="14910787" y="-3596543"/>
              <a:ext cx="333179" cy="287224"/>
            </a:xfrm>
            <a:prstGeom prst="triangle">
              <a:avLst/>
            </a:prstGeom>
            <a:solidFill>
              <a:srgbClr val="00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aute 74"/>
            <p:cNvSpPr>
              <a:spLocks noChangeAspect="1"/>
            </p:cNvSpPr>
            <p:nvPr/>
          </p:nvSpPr>
          <p:spPr>
            <a:xfrm>
              <a:off x="14933765" y="-4532638"/>
              <a:ext cx="287224" cy="287224"/>
            </a:xfrm>
            <a:prstGeom prst="diamond">
              <a:avLst/>
            </a:prstGeom>
            <a:solidFill>
              <a:srgbClr val="415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hteck 75"/>
            <p:cNvSpPr>
              <a:spLocks noChangeAspect="1"/>
            </p:cNvSpPr>
            <p:nvPr/>
          </p:nvSpPr>
          <p:spPr>
            <a:xfrm>
              <a:off x="14933764" y="-3115204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8" name="Textfeld 27"/>
          <p:cNvSpPr txBox="1"/>
          <p:nvPr/>
        </p:nvSpPr>
        <p:spPr>
          <a:xfrm>
            <a:off x="9793328" y="3967866"/>
            <a:ext cx="1122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u="sng" dirty="0" smtClean="0"/>
              <a:t>On IN:</a:t>
            </a:r>
          </a:p>
        </p:txBody>
      </p:sp>
      <p:sp>
        <p:nvSpPr>
          <p:cNvPr id="29" name="Rechteck 2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50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855" y="1113574"/>
            <a:ext cx="5430363" cy="547841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2</a:t>
            </a:r>
            <a:br>
              <a:rPr lang="de-DE" dirty="0"/>
            </a:b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585105" y="1263674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shape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809218" y="12636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texture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/>
          <a:srcRect l="2374" t="4416" r="81392" b="17688"/>
          <a:stretch/>
        </p:blipFill>
        <p:spPr>
          <a:xfrm>
            <a:off x="503754" y="1853326"/>
            <a:ext cx="1585913" cy="1585913"/>
          </a:xfrm>
          <a:prstGeom prst="rect">
            <a:avLst/>
          </a:prstGeom>
          <a:ln w="76200">
            <a:noFill/>
          </a:ln>
        </p:spPr>
      </p:pic>
      <p:pic>
        <p:nvPicPr>
          <p:cNvPr id="30" name="Grafik 29"/>
          <p:cNvPicPr>
            <a:picLocks noChangeAspect="1"/>
          </p:cNvPicPr>
          <p:nvPr/>
        </p:nvPicPr>
        <p:blipFill rotWithShape="1">
          <a:blip r:embed="rId4"/>
          <a:srcRect l="82290" t="3924" r="1265" b="17479"/>
          <a:stretch/>
        </p:blipFill>
        <p:spPr>
          <a:xfrm>
            <a:off x="10094651" y="1839039"/>
            <a:ext cx="1606550" cy="1600200"/>
          </a:xfrm>
          <a:prstGeom prst="rect">
            <a:avLst/>
          </a:prstGeom>
          <a:ln w="76200">
            <a:noFill/>
          </a:ln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5"/>
          <a:srcRect l="7010" t="11586" b="12661"/>
          <a:stretch/>
        </p:blipFill>
        <p:spPr>
          <a:xfrm>
            <a:off x="3813235" y="1839433"/>
            <a:ext cx="4936316" cy="4746839"/>
          </a:xfrm>
          <a:prstGeom prst="rect">
            <a:avLst/>
          </a:prstGeom>
        </p:spPr>
      </p:pic>
      <p:grpSp>
        <p:nvGrpSpPr>
          <p:cNvPr id="7" name="Gruppieren 6"/>
          <p:cNvGrpSpPr/>
          <p:nvPr/>
        </p:nvGrpSpPr>
        <p:grpSpPr>
          <a:xfrm>
            <a:off x="9326535" y="5278959"/>
            <a:ext cx="2608215" cy="523220"/>
            <a:chOff x="9853005" y="4536842"/>
            <a:chExt cx="2608215" cy="523220"/>
          </a:xfrm>
        </p:grpSpPr>
        <p:sp>
          <p:nvSpPr>
            <p:cNvPr id="81" name="Textfeld 80"/>
            <p:cNvSpPr txBox="1"/>
            <p:nvPr/>
          </p:nvSpPr>
          <p:spPr>
            <a:xfrm>
              <a:off x="9853005" y="4536842"/>
              <a:ext cx="26082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(IN)</a:t>
              </a:r>
            </a:p>
          </p:txBody>
        </p:sp>
        <p:sp>
          <p:nvSpPr>
            <p:cNvPr id="75" name="Rechteck 74"/>
            <p:cNvSpPr>
              <a:spLocks noChangeAspect="1"/>
            </p:cNvSpPr>
            <p:nvPr/>
          </p:nvSpPr>
          <p:spPr>
            <a:xfrm>
              <a:off x="9859935" y="4639541"/>
              <a:ext cx="287224" cy="287224"/>
            </a:xfrm>
            <a:prstGeom prst="rect">
              <a:avLst/>
            </a:prstGeom>
            <a:solidFill>
              <a:srgbClr val="444E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9319605" y="5935476"/>
            <a:ext cx="2773323" cy="523220"/>
            <a:chOff x="9853005" y="5935476"/>
            <a:chExt cx="2773323" cy="523220"/>
          </a:xfrm>
        </p:grpSpPr>
        <p:sp>
          <p:nvSpPr>
            <p:cNvPr id="33" name="Textfeld 32"/>
            <p:cNvSpPr txBox="1"/>
            <p:nvPr/>
          </p:nvSpPr>
          <p:spPr>
            <a:xfrm>
              <a:off x="9853005" y="5935476"/>
              <a:ext cx="27733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800" dirty="0" smtClean="0"/>
                <a:t>ResNet-50 (SIN)</a:t>
              </a:r>
            </a:p>
          </p:txBody>
        </p:sp>
        <p:sp>
          <p:nvSpPr>
            <p:cNvPr id="34" name="Rechteck 33"/>
            <p:cNvSpPr>
              <a:spLocks noChangeAspect="1"/>
            </p:cNvSpPr>
            <p:nvPr/>
          </p:nvSpPr>
          <p:spPr>
            <a:xfrm>
              <a:off x="9859935" y="6038175"/>
              <a:ext cx="287224" cy="287224"/>
            </a:xfrm>
            <a:prstGeom prst="rect">
              <a:avLst/>
            </a:prstGeom>
            <a:solidFill>
              <a:srgbClr val="D2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Rechteck 3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5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41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r>
              <a:rPr lang="de-DE" dirty="0" smtClean="0"/>
              <a:t> -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29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0" y="257692"/>
            <a:ext cx="10512305" cy="483744"/>
          </a:xfrm>
        </p:spPr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smtClean="0"/>
              <a:t>3</a:t>
            </a:r>
            <a:br>
              <a:rPr lang="de-DE" dirty="0" smtClean="0"/>
            </a:br>
            <a:r>
              <a:rPr lang="de-DE" b="0" dirty="0" smtClean="0"/>
              <a:t>ResNet-50 </a:t>
            </a:r>
            <a:r>
              <a:rPr lang="de-DE" b="0" dirty="0"/>
              <a:t>–</a:t>
            </a:r>
            <a:r>
              <a:rPr lang="de-DE" b="0" dirty="0" smtClean="0"/>
              <a:t> Performance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331700"/>
              </p:ext>
            </p:extLst>
          </p:nvPr>
        </p:nvGraphicFramePr>
        <p:xfrm>
          <a:off x="322036" y="2497444"/>
          <a:ext cx="6809014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6" name="Rechteck 5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44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Experimental </a:t>
            </a:r>
            <a:r>
              <a:rPr lang="de-DE" dirty="0" err="1" smtClean="0"/>
              <a:t>evaluation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3</a:t>
            </a:r>
            <a:r>
              <a:rPr lang="de-DE" dirty="0"/>
              <a:t/>
            </a:r>
            <a:br>
              <a:rPr lang="de-DE" dirty="0"/>
            </a:br>
            <a:r>
              <a:rPr lang="de-DE" b="0" dirty="0" smtClean="0"/>
              <a:t>ResNet-50 – Transfer </a:t>
            </a:r>
            <a:r>
              <a:rPr lang="de-DE" b="0" dirty="0" err="1" smtClean="0"/>
              <a:t>learning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085210"/>
              </p:ext>
            </p:extLst>
          </p:nvPr>
        </p:nvGraphicFramePr>
        <p:xfrm>
          <a:off x="322036" y="2497444"/>
          <a:ext cx="9178471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14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ResNet-50 – Transfer </a:t>
            </a:r>
            <a:r>
              <a:rPr lang="de-DE" b="0" dirty="0" err="1"/>
              <a:t>learning</a:t>
            </a:r>
            <a:endParaRPr lang="de-DE" b="0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895374" y="6327130"/>
            <a:ext cx="527050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cocodataset.org/images/coco-logo.png</a:t>
            </a:r>
            <a:r>
              <a:rPr lang="en-GB" sz="900" i="1" dirty="0">
                <a:solidFill>
                  <a:srgbClr val="FF0000"/>
                </a:solidFill>
              </a:rPr>
              <a:t> and http://host.robots.ox.ac.uk/pascal/VOC/pascal2.png</a:t>
            </a:r>
            <a:r>
              <a:rPr lang="en-GB" sz="900" i="1" dirty="0" smtClean="0">
                <a:solidFill>
                  <a:srgbClr val="FF0000"/>
                </a:solidFill>
              </a:rPr>
              <a:t>) 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333938" y="5798882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Transfer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endParaRPr lang="en-GB" sz="2400" b="1" dirty="0">
              <a:solidFill>
                <a:srgbClr val="0150A0"/>
              </a:solidFill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5267" y="1764851"/>
            <a:ext cx="2341997" cy="724503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01" y="1768449"/>
            <a:ext cx="2068974" cy="727096"/>
          </a:xfrm>
          <a:prstGeom prst="rect">
            <a:avLst/>
          </a:prstGeom>
        </p:spPr>
      </p:pic>
      <p:graphicFrame>
        <p:nvGraphicFramePr>
          <p:cNvPr id="18" name="Tabelle 17"/>
          <p:cNvGraphicFramePr>
            <a:graphicFrameLocks noGrp="1"/>
          </p:cNvGraphicFramePr>
          <p:nvPr/>
        </p:nvGraphicFramePr>
        <p:xfrm>
          <a:off x="322036" y="2497444"/>
          <a:ext cx="1154792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00"/>
                <a:gridCol w="2369457"/>
                <a:gridCol w="2369457"/>
                <a:gridCol w="2369457"/>
                <a:gridCol w="2369457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top-1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top-5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ImageNet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de-DE" sz="2400" b="0" dirty="0" err="1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PASCAL VOC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MS COCO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b="0" dirty="0" smtClean="0">
                          <a:solidFill>
                            <a:schemeClr val="bg1"/>
                          </a:solidFill>
                        </a:rPr>
                        <a:t>[mAP50 %]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76.1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92.7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70.7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52.3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EF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60.2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82.6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70.6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51.9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74.6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92.1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74.0</a:t>
                      </a:r>
                      <a:endParaRPr lang="en-GB" sz="24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dirty="0" smtClean="0"/>
                        <a:t>53.8</a:t>
                      </a:r>
                      <a:endParaRPr lang="en-GB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SIN + IN </a:t>
                      </a:r>
                      <a:br>
                        <a:rPr lang="de-DE" sz="24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(&amp; </a:t>
                      </a:r>
                      <a:r>
                        <a:rPr lang="de-DE" sz="2400" dirty="0" err="1" smtClean="0">
                          <a:solidFill>
                            <a:schemeClr val="bg1"/>
                          </a:solidFill>
                        </a:rPr>
                        <a:t>fine</a:t>
                      </a:r>
                      <a:r>
                        <a:rPr lang="de-DE" sz="2400" dirty="0" smtClean="0">
                          <a:solidFill>
                            <a:schemeClr val="bg1"/>
                          </a:solidFill>
                        </a:rPr>
                        <a:t>-tuning)</a:t>
                      </a:r>
                      <a:endParaRPr lang="en-GB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150A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76.7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93.3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75.1</a:t>
                      </a:r>
                      <a:endParaRPr lang="en-GB" sz="2400" b="1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2400" b="1" dirty="0" smtClean="0"/>
                        <a:t>55.2</a:t>
                      </a:r>
                      <a:endParaRPr lang="en-GB" sz="2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3" name="Geschweifte Klammer rechts 2"/>
          <p:cNvSpPr/>
          <p:nvPr/>
        </p:nvSpPr>
        <p:spPr>
          <a:xfrm rot="5400000">
            <a:off x="9386352" y="3280345"/>
            <a:ext cx="226260" cy="4715563"/>
          </a:xfrm>
          <a:prstGeom prst="rightBrace">
            <a:avLst>
              <a:gd name="adj1" fmla="val 319543"/>
              <a:gd name="adj2" fmla="val 50000"/>
            </a:avLst>
          </a:prstGeom>
          <a:ln w="38100">
            <a:solidFill>
              <a:srgbClr val="0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9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26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24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7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0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575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34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set-up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/>
              <a:t>Different </a:t>
            </a:r>
            <a:r>
              <a:rPr lang="de-DE" b="0" dirty="0" err="1"/>
              <a:t>noise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5893" y="4236209"/>
            <a:ext cx="32002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150A0"/>
                </a:solidFill>
              </a:rPr>
              <a:t>Noise </a:t>
            </a:r>
            <a:r>
              <a:rPr lang="de-DE" sz="2400" dirty="0" smtClean="0"/>
              <a:t>(in </a:t>
            </a:r>
            <a:r>
              <a:rPr lang="de-DE" sz="2400" dirty="0" err="1" smtClean="0"/>
              <a:t>the</a:t>
            </a:r>
            <a:r>
              <a:rPr lang="de-DE" sz="2400" dirty="0" smtClean="0"/>
              <a:t> test-</a:t>
            </a:r>
            <a:r>
              <a:rPr lang="de-DE" sz="2400" dirty="0" err="1" smtClean="0"/>
              <a:t>data</a:t>
            </a:r>
            <a:r>
              <a:rPr lang="de-DE" sz="2400" dirty="0" smtClean="0"/>
              <a:t>):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Unifom</a:t>
            </a:r>
            <a:r>
              <a:rPr lang="de-DE" sz="2400" dirty="0" smtClean="0"/>
              <a:t> </a:t>
            </a:r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 </a:t>
            </a:r>
            <a:r>
              <a:rPr lang="de-DE" sz="2400" dirty="0" err="1" smtClean="0"/>
              <a:t>contrast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High-pass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smtClean="0"/>
              <a:t>Low-pass </a:t>
            </a:r>
            <a:r>
              <a:rPr lang="de-DE" sz="2400" dirty="0" err="1" smtClean="0"/>
              <a:t>filter</a:t>
            </a:r>
            <a:endParaRPr lang="de-DE" sz="2400" dirty="0" smtClean="0"/>
          </a:p>
          <a:p>
            <a:pPr marL="285750" indent="-285750">
              <a:buClr>
                <a:srgbClr val="0150A0"/>
              </a:buClr>
              <a:buFont typeface="Wingdings" panose="05000000000000000000" pitchFamily="2" charset="2"/>
              <a:buChar char="§"/>
            </a:pPr>
            <a:r>
              <a:rPr lang="de-DE" sz="2400" dirty="0" err="1" smtClean="0"/>
              <a:t>Eidolon</a:t>
            </a:r>
            <a:r>
              <a:rPr lang="de-DE" sz="2400" dirty="0" smtClean="0"/>
              <a:t> </a:t>
            </a:r>
            <a:r>
              <a:rPr lang="de-DE" sz="2400" dirty="0" err="1" smtClean="0"/>
              <a:t>perturbations</a:t>
            </a:r>
            <a:endParaRPr lang="en-GB" sz="2400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3" y="1666518"/>
            <a:ext cx="2133600" cy="21336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53" y="1666518"/>
            <a:ext cx="2133600" cy="21336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575" y="1666518"/>
            <a:ext cx="2133600" cy="21336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014" y="1666518"/>
            <a:ext cx="2133600" cy="213360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139" y="4325295"/>
            <a:ext cx="2133600" cy="21336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153" y="4321847"/>
            <a:ext cx="2137048" cy="2137048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126" y="4325295"/>
            <a:ext cx="2133600" cy="2133600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9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156" y="1268727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 err="1" smtClean="0"/>
              <a:t>Robustness</a:t>
            </a:r>
            <a:r>
              <a:rPr lang="de-DE" b="0" dirty="0" smtClean="0"/>
              <a:t> </a:t>
            </a:r>
            <a:r>
              <a:rPr lang="de-DE" b="0" dirty="0" err="1" smtClean="0"/>
              <a:t>from</a:t>
            </a:r>
            <a:r>
              <a:rPr lang="de-DE" b="0" dirty="0" smtClean="0"/>
              <a:t> 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714" y="1268728"/>
            <a:ext cx="7028571" cy="505714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3</a:t>
            </a:r>
            <a:br>
              <a:rPr lang="de-DE" dirty="0"/>
            </a:br>
            <a:r>
              <a:rPr lang="de-DE" b="0" dirty="0" err="1"/>
              <a:t>Robustness</a:t>
            </a:r>
            <a:r>
              <a:rPr lang="de-DE" b="0" dirty="0"/>
              <a:t> </a:t>
            </a:r>
            <a:r>
              <a:rPr lang="de-DE" b="0" dirty="0" err="1"/>
              <a:t>from</a:t>
            </a:r>
            <a:r>
              <a:rPr lang="de-DE" b="0" dirty="0"/>
              <a:t> SIN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27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6200014"/>
            <a:ext cx="1733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/>
              <a:t>Noise </a:t>
            </a:r>
            <a:r>
              <a:rPr lang="de-DE" sz="2000" b="1" dirty="0" err="1" smtClean="0"/>
              <a:t>strength</a:t>
            </a:r>
            <a:endParaRPr lang="en-GB" sz="2000" b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892068" y="3329038"/>
            <a:ext cx="2962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err="1" smtClean="0"/>
              <a:t>Classification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accuracy</a:t>
            </a:r>
            <a:r>
              <a:rPr lang="de-DE" sz="2000" b="1" dirty="0" smtClean="0"/>
              <a:t> (%)</a:t>
            </a:r>
            <a:endParaRPr lang="en-GB" sz="2000" b="1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97" y="5788425"/>
            <a:ext cx="811699" cy="81169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97" y="5791200"/>
            <a:ext cx="808924" cy="80892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37309" t="9647" r="4630" b="63046"/>
          <a:stretch/>
        </p:blipFill>
        <p:spPr>
          <a:xfrm>
            <a:off x="8038061" y="1458792"/>
            <a:ext cx="4081463" cy="138112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03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1256256"/>
            <a:ext cx="9706424" cy="1706019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1. </a:t>
            </a:r>
            <a:r>
              <a:rPr lang="de-DE" dirty="0" smtClean="0"/>
              <a:t>CNNs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28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>
            <a:spLocks noChangeAspect="1"/>
          </p:cNvSpPr>
          <p:nvPr/>
        </p:nvSpPr>
        <p:spPr>
          <a:xfrm>
            <a:off x="260350" y="1256256"/>
            <a:ext cx="1684829" cy="1706019"/>
          </a:xfrm>
          <a:prstGeom prst="rect">
            <a:avLst/>
          </a:prstGeom>
          <a:blipFill rotWithShape="0">
            <a:blip r:embed="rId3"/>
            <a:srcRect/>
            <a:stretch>
              <a:fillRect l="-668" r="-5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l="328" t="50999" r="80481" b="984"/>
          <a:stretch/>
        </p:blipFill>
        <p:spPr>
          <a:xfrm>
            <a:off x="260350" y="3012386"/>
            <a:ext cx="1684829" cy="168142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80162" t="50707" r="486" b="871"/>
          <a:stretch/>
        </p:blipFill>
        <p:spPr>
          <a:xfrm>
            <a:off x="260350" y="4743921"/>
            <a:ext cx="1684829" cy="1681507"/>
          </a:xfrm>
          <a:prstGeom prst="rect">
            <a:avLst/>
          </a:prstGeom>
        </p:spPr>
      </p:pic>
      <p:sp>
        <p:nvSpPr>
          <p:cNvPr id="20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7" y="3013183"/>
            <a:ext cx="9706424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2. </a:t>
            </a:r>
            <a:r>
              <a:rPr lang="de-DE" dirty="0" smtClean="0"/>
              <a:t>This </a:t>
            </a:r>
            <a:r>
              <a:rPr lang="de-DE" dirty="0" err="1" smtClean="0"/>
              <a:t>texture</a:t>
            </a:r>
            <a:r>
              <a:rPr lang="de-DE" dirty="0" smtClean="0"/>
              <a:t>-bias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replaced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>
                <a:solidFill>
                  <a:srgbClr val="0150A0"/>
                </a:solidFill>
              </a:rPr>
              <a:t>suitable</a:t>
            </a:r>
            <a:r>
              <a:rPr lang="de-DE" b="1" dirty="0" smtClean="0">
                <a:solidFill>
                  <a:srgbClr val="0150A0"/>
                </a:solidFill>
              </a:rPr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database</a:t>
            </a:r>
            <a:endParaRPr lang="de-DE" b="1" dirty="0">
              <a:solidFill>
                <a:srgbClr val="0150A0"/>
              </a:solidFill>
            </a:endParaRPr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4776" y="4743921"/>
            <a:ext cx="10124747" cy="1680627"/>
          </a:xfrm>
        </p:spPr>
        <p:txBody>
          <a:bodyPr/>
          <a:lstStyle/>
          <a:p>
            <a:pPr marL="0" indent="0">
              <a:buNone/>
              <a:tabLst>
                <a:tab pos="1611313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smtClean="0"/>
              <a:t>CNNs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shape</a:t>
            </a:r>
            <a:r>
              <a:rPr lang="de-DE" dirty="0" smtClean="0"/>
              <a:t>-bias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150A0"/>
                </a:solidFill>
              </a:rPr>
              <a:t>more</a:t>
            </a:r>
            <a:r>
              <a:rPr lang="de-DE" b="1" dirty="0" smtClean="0">
                <a:solidFill>
                  <a:srgbClr val="0150A0"/>
                </a:solidFill>
              </a:rPr>
              <a:t> robust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unseen</a:t>
            </a:r>
            <a:r>
              <a:rPr lang="de-DE" dirty="0" smtClean="0"/>
              <a:t>) </a:t>
            </a:r>
            <a:r>
              <a:rPr lang="de-DE" dirty="0" err="1" smtClean="0"/>
              <a:t>noise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4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29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/>
              <a:t>What</a:t>
            </a:r>
            <a:r>
              <a:rPr lang="de-DE" sz="2400" dirty="0"/>
              <a:t> was </a:t>
            </a:r>
            <a:r>
              <a:rPr lang="de-DE" sz="2400" dirty="0" err="1"/>
              <a:t>done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„</a:t>
            </a:r>
            <a:r>
              <a:rPr lang="de-DE" sz="2400" b="1" dirty="0" err="1">
                <a:solidFill>
                  <a:srgbClr val="0150A0"/>
                </a:solidFill>
              </a:rPr>
              <a:t>fine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tuning</a:t>
            </a:r>
            <a:r>
              <a:rPr lang="de-DE" sz="2400" dirty="0"/>
              <a:t>“-</a:t>
            </a:r>
            <a:r>
              <a:rPr lang="de-DE" sz="2400" dirty="0" err="1"/>
              <a:t>step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Shape-</a:t>
            </a:r>
            <a:r>
              <a:rPr lang="de-DE" sz="2400" dirty="0" err="1"/>
              <a:t>ResNet</a:t>
            </a:r>
            <a:r>
              <a:rPr lang="de-DE" sz="2400" dirty="0"/>
              <a:t>?</a:t>
            </a:r>
          </a:p>
          <a:p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reasons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focus</a:t>
            </a:r>
            <a:r>
              <a:rPr lang="de-DE" sz="2400" dirty="0" smtClean="0"/>
              <a:t> </a:t>
            </a:r>
            <a:r>
              <a:rPr lang="de-DE" sz="2400" dirty="0"/>
              <a:t>on </a:t>
            </a:r>
            <a:r>
              <a:rPr lang="de-DE" sz="2400" b="1" dirty="0">
                <a:solidFill>
                  <a:srgbClr val="0150A0"/>
                </a:solidFill>
              </a:rPr>
              <a:t>ResNet-50</a:t>
            </a:r>
            <a:r>
              <a:rPr lang="de-DE" sz="2400" dirty="0" smtClean="0"/>
              <a:t>?</a:t>
            </a:r>
          </a:p>
          <a:p>
            <a:r>
              <a:rPr lang="de-DE" sz="2400" dirty="0" err="1" smtClean="0"/>
              <a:t>Why</a:t>
            </a:r>
            <a:r>
              <a:rPr lang="de-DE" sz="2400" dirty="0" smtClean="0"/>
              <a:t> was </a:t>
            </a:r>
            <a:r>
              <a:rPr lang="de-DE" sz="2400" dirty="0" err="1" smtClean="0"/>
              <a:t>only</a:t>
            </a:r>
            <a:r>
              <a:rPr lang="de-DE" sz="2400" dirty="0" smtClean="0"/>
              <a:t> </a:t>
            </a:r>
            <a:r>
              <a:rPr lang="de-DE" sz="2400" b="1" dirty="0">
                <a:solidFill>
                  <a:srgbClr val="0150A0"/>
                </a:solidFill>
              </a:rPr>
              <a:t>ONE </a:t>
            </a:r>
            <a:r>
              <a:rPr lang="de-DE" sz="2400" b="1" dirty="0" err="1">
                <a:solidFill>
                  <a:srgbClr val="0150A0"/>
                </a:solidFill>
              </a:rPr>
              <a:t>cure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conflict</a:t>
            </a:r>
            <a:r>
              <a:rPr lang="de-DE" sz="2400" dirty="0"/>
              <a:t> </a:t>
            </a:r>
            <a:r>
              <a:rPr lang="de-DE" sz="2400" dirty="0" err="1" smtClean="0"/>
              <a:t>shape-texture</a:t>
            </a:r>
            <a:r>
              <a:rPr lang="de-DE" sz="2400" dirty="0"/>
              <a:t> </a:t>
            </a:r>
            <a:r>
              <a:rPr lang="de-DE" sz="2400" dirty="0" err="1" smtClean="0"/>
              <a:t>used</a:t>
            </a:r>
            <a:r>
              <a:rPr lang="de-DE" sz="2400" dirty="0"/>
              <a:t>?</a:t>
            </a:r>
            <a:br>
              <a:rPr lang="de-DE" sz="2400" dirty="0"/>
            </a:br>
            <a:r>
              <a:rPr lang="de-DE" sz="2400" dirty="0" err="1" smtClean="0"/>
              <a:t>Why</a:t>
            </a:r>
            <a:r>
              <a:rPr lang="de-DE" sz="2400" dirty="0" smtClean="0"/>
              <a:t> not alternative </a:t>
            </a:r>
            <a:r>
              <a:rPr lang="de-DE" sz="2400" dirty="0" err="1" smtClean="0"/>
              <a:t>parameters</a:t>
            </a:r>
            <a:r>
              <a:rPr lang="de-DE" sz="2400" dirty="0" smtClean="0"/>
              <a:t> like </a:t>
            </a:r>
            <a:r>
              <a:rPr lang="de-DE" sz="2400" dirty="0" err="1" smtClean="0"/>
              <a:t>colour</a:t>
            </a:r>
            <a:r>
              <a:rPr lang="de-DE" sz="2400" dirty="0"/>
              <a:t>, </a:t>
            </a:r>
            <a:r>
              <a:rPr lang="de-DE" sz="2400" dirty="0" err="1"/>
              <a:t>amount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objects</a:t>
            </a:r>
            <a:r>
              <a:rPr lang="de-DE" sz="2400" dirty="0"/>
              <a:t>, </a:t>
            </a:r>
            <a:r>
              <a:rPr lang="de-DE" sz="2400" dirty="0" smtClean="0"/>
              <a:t>…?</a:t>
            </a:r>
            <a:endParaRPr lang="de-DE" sz="2400" dirty="0"/>
          </a:p>
          <a:p>
            <a:r>
              <a:rPr lang="de-DE" sz="2400" dirty="0" err="1"/>
              <a:t>Idea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smtClean="0"/>
              <a:t>SIN was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/>
              <a:t>make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texture</a:t>
            </a:r>
            <a:r>
              <a:rPr lang="de-DE" sz="2400" dirty="0"/>
              <a:t> a </a:t>
            </a:r>
            <a:r>
              <a:rPr lang="de-DE" sz="2400" dirty="0" err="1"/>
              <a:t>noisance</a:t>
            </a:r>
            <a:r>
              <a:rPr lang="de-DE" sz="2400" b="1" dirty="0">
                <a:solidFill>
                  <a:srgbClr val="0150A0"/>
                </a:solidFill>
              </a:rPr>
              <a:t>, </a:t>
            </a:r>
            <a:r>
              <a:rPr lang="de-DE" sz="2400" b="1" dirty="0" err="1">
                <a:solidFill>
                  <a:srgbClr val="0150A0"/>
                </a:solidFill>
              </a:rPr>
              <a:t>keep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the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shape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intact</a:t>
            </a:r>
            <a:r>
              <a:rPr lang="de-DE" sz="2400" dirty="0"/>
              <a:t/>
            </a:r>
            <a:br>
              <a:rPr lang="de-DE" sz="2400" dirty="0"/>
            </a:br>
            <a:r>
              <a:rPr lang="de-DE" sz="2400" dirty="0" smtClean="0"/>
              <a:t>But,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 smtClean="0"/>
              <a:t>stated</a:t>
            </a:r>
            <a:r>
              <a:rPr lang="de-DE" sz="2400" dirty="0" smtClean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authors</a:t>
            </a:r>
            <a:r>
              <a:rPr lang="de-DE" sz="2400" dirty="0"/>
              <a:t>: „</a:t>
            </a:r>
            <a:r>
              <a:rPr lang="de-DE" sz="2400" i="1" dirty="0"/>
              <a:t>a substantial </a:t>
            </a:r>
            <a:r>
              <a:rPr lang="de-DE" sz="2400" i="1" dirty="0" err="1" smtClean="0"/>
              <a:t>fraction</a:t>
            </a:r>
            <a:r>
              <a:rPr lang="de-DE" sz="2400" dirty="0" smtClean="0"/>
              <a:t>“ (2019, </a:t>
            </a:r>
            <a:r>
              <a:rPr lang="de-DE" sz="2400" dirty="0" err="1" smtClean="0"/>
              <a:t>Geirhos</a:t>
            </a:r>
            <a:r>
              <a:rPr lang="de-DE" sz="2400" dirty="0" smtClean="0"/>
              <a:t> et al., </a:t>
            </a:r>
            <a:r>
              <a:rPr lang="de-DE" sz="2400" dirty="0" err="1" smtClean="0"/>
              <a:t>page</a:t>
            </a:r>
            <a:r>
              <a:rPr lang="de-DE" sz="2400" dirty="0" smtClean="0"/>
              <a:t> 5)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style-transfer was not </a:t>
            </a:r>
            <a:r>
              <a:rPr lang="de-DE" sz="2400" dirty="0" err="1"/>
              <a:t>recognizable</a:t>
            </a:r>
            <a:r>
              <a:rPr lang="de-DE" sz="2400" dirty="0"/>
              <a:t> (non-sense </a:t>
            </a:r>
            <a:r>
              <a:rPr lang="de-DE" sz="2400" dirty="0" err="1"/>
              <a:t>images</a:t>
            </a:r>
            <a:r>
              <a:rPr lang="de-DE" sz="2400" dirty="0"/>
              <a:t>). </a:t>
            </a:r>
            <a:r>
              <a:rPr lang="de-DE" sz="2400" dirty="0" err="1"/>
              <a:t>Why</a:t>
            </a:r>
            <a:r>
              <a:rPr lang="de-DE" sz="2400" dirty="0"/>
              <a:t> </a:t>
            </a:r>
            <a:r>
              <a:rPr lang="de-DE" sz="2400" dirty="0" err="1" smtClean="0"/>
              <a:t>were</a:t>
            </a:r>
            <a:r>
              <a:rPr lang="de-DE" sz="2400" dirty="0" smtClean="0"/>
              <a:t> </a:t>
            </a:r>
            <a:r>
              <a:rPr lang="de-DE" sz="2400" dirty="0" err="1" smtClean="0"/>
              <a:t>no</a:t>
            </a:r>
            <a:r>
              <a:rPr lang="de-DE" sz="2400" dirty="0" smtClean="0"/>
              <a:t> </a:t>
            </a:r>
            <a:r>
              <a:rPr lang="de-DE" sz="2400" dirty="0" err="1"/>
              <a:t>counter</a:t>
            </a:r>
            <a:r>
              <a:rPr lang="de-DE" sz="2400" dirty="0"/>
              <a:t> </a:t>
            </a:r>
            <a:r>
              <a:rPr lang="de-DE" sz="2400" dirty="0" err="1" smtClean="0"/>
              <a:t>measures</a:t>
            </a:r>
            <a:r>
              <a:rPr lang="de-DE" sz="2400" dirty="0" smtClean="0"/>
              <a:t> </a:t>
            </a:r>
            <a:r>
              <a:rPr lang="de-DE" sz="2400" dirty="0" err="1" smtClean="0"/>
              <a:t>used</a:t>
            </a:r>
            <a:r>
              <a:rPr lang="de-DE" sz="2400" dirty="0" smtClean="0"/>
              <a:t>? </a:t>
            </a:r>
            <a:r>
              <a:rPr lang="de-DE" sz="2400" dirty="0"/>
              <a:t>E.g. </a:t>
            </a:r>
            <a:r>
              <a:rPr lang="de-DE" sz="2400" dirty="0" err="1"/>
              <a:t>preserving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 smtClean="0"/>
              <a:t>edges</a:t>
            </a:r>
            <a:r>
              <a:rPr lang="de-DE" sz="2400" dirty="0" smtClean="0"/>
              <a:t>.</a:t>
            </a:r>
            <a:endParaRPr lang="de-DE" sz="2400" dirty="0"/>
          </a:p>
        </p:txBody>
      </p:sp>
      <p:pic>
        <p:nvPicPr>
          <p:cNvPr id="6" name="Grafik 5"/>
          <p:cNvPicPr>
            <a:picLocks/>
          </p:cNvPicPr>
          <p:nvPr/>
        </p:nvPicPr>
        <p:blipFill rotWithShape="1">
          <a:blip r:embed="rId3"/>
          <a:srcRect l="40045" t="-204" r="40466" b="50955"/>
          <a:stretch/>
        </p:blipFill>
        <p:spPr>
          <a:xfrm>
            <a:off x="5428161" y="5174667"/>
            <a:ext cx="1335678" cy="1241760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2019)</a:t>
            </a:r>
            <a:endParaRPr lang="en-GB" sz="900" i="1" dirty="0">
              <a:solidFill>
                <a:srgbClr val="FF0000"/>
              </a:solidFill>
            </a:endParaRPr>
          </a:p>
        </p:txBody>
      </p:sp>
      <p:pic>
        <p:nvPicPr>
          <p:cNvPr id="11" name="Grafik 10"/>
          <p:cNvPicPr>
            <a:picLocks/>
          </p:cNvPicPr>
          <p:nvPr/>
        </p:nvPicPr>
        <p:blipFill rotWithShape="1">
          <a:blip r:embed="rId3"/>
          <a:srcRect l="60037" t="50967" r="20475"/>
          <a:stretch/>
        </p:blipFill>
        <p:spPr>
          <a:xfrm>
            <a:off x="7086153" y="5174667"/>
            <a:ext cx="1335678" cy="1241760"/>
          </a:xfrm>
          <a:prstGeom prst="rect">
            <a:avLst/>
          </a:prstGeom>
        </p:spPr>
      </p:pic>
      <p:pic>
        <p:nvPicPr>
          <p:cNvPr id="12" name="Grafik 11"/>
          <p:cNvPicPr>
            <a:picLocks/>
          </p:cNvPicPr>
          <p:nvPr/>
        </p:nvPicPr>
        <p:blipFill rotWithShape="1">
          <a:blip r:embed="rId3"/>
          <a:srcRect l="80285" t="51129" r="772" b="1218"/>
          <a:stretch/>
        </p:blipFill>
        <p:spPr>
          <a:xfrm>
            <a:off x="3775112" y="5171394"/>
            <a:ext cx="1335678" cy="12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7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– </a:t>
            </a:r>
            <a:r>
              <a:rPr lang="de-DE" dirty="0" err="1" smtClean="0"/>
              <a:t>Closely</a:t>
            </a:r>
            <a:r>
              <a:rPr lang="de-DE" dirty="0" smtClean="0"/>
              <a:t> </a:t>
            </a:r>
            <a:r>
              <a:rPr lang="de-DE" dirty="0" err="1" smtClean="0"/>
              <a:t>related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(1/2)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Can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initially</a:t>
            </a:r>
            <a:r>
              <a:rPr lang="de-DE" sz="2400" dirty="0" smtClean="0"/>
              <a:t> </a:t>
            </a:r>
            <a:r>
              <a:rPr lang="de-DE" sz="2400" dirty="0" err="1" smtClean="0"/>
              <a:t>expected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shape-hierarchy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interpreted</a:t>
            </a:r>
            <a:r>
              <a:rPr lang="de-DE" sz="2400" dirty="0" smtClean="0"/>
              <a:t> </a:t>
            </a:r>
            <a:r>
              <a:rPr lang="de-DE" sz="2400" dirty="0" err="1" smtClean="0"/>
              <a:t>as</a:t>
            </a:r>
            <a:r>
              <a:rPr lang="de-DE" sz="2400" dirty="0" smtClean="0"/>
              <a:t> a </a:t>
            </a:r>
            <a:r>
              <a:rPr lang="de-DE" sz="2400" dirty="0" err="1" smtClean="0"/>
              <a:t>texture-hierarchy</a:t>
            </a:r>
            <a:r>
              <a:rPr lang="de-DE" sz="2400" dirty="0" smtClean="0"/>
              <a:t>?</a:t>
            </a:r>
            <a:br>
              <a:rPr lang="de-DE" sz="2400" dirty="0" smtClean="0"/>
            </a:br>
            <a:r>
              <a:rPr lang="de-DE" sz="2400" dirty="0" err="1" smtClean="0"/>
              <a:t>How</a:t>
            </a:r>
            <a:r>
              <a:rPr lang="de-DE" sz="2400" dirty="0" smtClean="0"/>
              <a:t> </a:t>
            </a:r>
            <a:r>
              <a:rPr lang="de-DE" sz="2400" dirty="0" err="1" smtClean="0"/>
              <a:t>does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SIN-CNN </a:t>
            </a:r>
            <a:r>
              <a:rPr lang="de-DE" sz="2400" dirty="0" err="1" smtClean="0"/>
              <a:t>looks</a:t>
            </a:r>
            <a:r>
              <a:rPr lang="de-DE" sz="2400" dirty="0" smtClean="0"/>
              <a:t> in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inside</a:t>
            </a:r>
            <a:r>
              <a:rPr lang="de-DE" sz="2400" dirty="0" smtClean="0"/>
              <a:t>? </a:t>
            </a:r>
            <a:br>
              <a:rPr lang="de-DE" sz="2400" dirty="0" smtClean="0"/>
            </a:br>
            <a:r>
              <a:rPr lang="de-DE" sz="2400" dirty="0" smtClean="0"/>
              <a:t>(</a:t>
            </a:r>
            <a:r>
              <a:rPr lang="de-DE" sz="2400" dirty="0" err="1" smtClean="0"/>
              <a:t>Deconvolutional</a:t>
            </a:r>
            <a:r>
              <a:rPr lang="de-DE" sz="2400" dirty="0" smtClean="0"/>
              <a:t> NN, </a:t>
            </a:r>
            <a:r>
              <a:rPr lang="de-DE" sz="2400" b="1" dirty="0" smtClean="0">
                <a:solidFill>
                  <a:srgbClr val="0150A0"/>
                </a:solidFill>
              </a:rPr>
              <a:t>Feature </a:t>
            </a:r>
            <a:r>
              <a:rPr lang="de-DE" sz="2400" b="1" dirty="0" err="1" smtClean="0">
                <a:solidFill>
                  <a:srgbClr val="0150A0"/>
                </a:solidFill>
              </a:rPr>
              <a:t>visualization</a:t>
            </a:r>
            <a:r>
              <a:rPr lang="de-DE" sz="2400" dirty="0" smtClean="0"/>
              <a:t>)</a:t>
            </a:r>
            <a:br>
              <a:rPr lang="de-DE" sz="2400" dirty="0" smtClean="0"/>
            </a:br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possible</a:t>
            </a:r>
            <a:r>
              <a:rPr lang="de-DE" sz="2400" dirty="0" smtClean="0"/>
              <a:t> „</a:t>
            </a:r>
            <a:r>
              <a:rPr lang="de-DE" sz="2400" dirty="0" err="1" smtClean="0"/>
              <a:t>error</a:t>
            </a:r>
            <a:r>
              <a:rPr lang="de-DE" sz="2400" dirty="0" smtClean="0"/>
              <a:t>“ in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shape-hierarchy-hypothesis</a:t>
            </a:r>
            <a:r>
              <a:rPr lang="de-DE" sz="2400" dirty="0" smtClean="0"/>
              <a:t>? </a:t>
            </a:r>
          </a:p>
          <a:p>
            <a:r>
              <a:rPr lang="de-DE" sz="2400" dirty="0" err="1" smtClean="0"/>
              <a:t>Does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Shape-</a:t>
            </a:r>
            <a:r>
              <a:rPr lang="de-DE" sz="2400" dirty="0" err="1" smtClean="0"/>
              <a:t>ResNet</a:t>
            </a:r>
            <a:r>
              <a:rPr lang="de-DE" sz="2400" dirty="0" smtClean="0"/>
              <a:t> </a:t>
            </a:r>
            <a:r>
              <a:rPr lang="de-DE" sz="2400" dirty="0" err="1" smtClean="0"/>
              <a:t>perform</a:t>
            </a:r>
            <a:r>
              <a:rPr lang="de-DE" sz="2400" dirty="0" smtClean="0"/>
              <a:t> </a:t>
            </a:r>
            <a:r>
              <a:rPr lang="de-DE" sz="2400" dirty="0" err="1" smtClean="0"/>
              <a:t>better</a:t>
            </a:r>
            <a:r>
              <a:rPr lang="de-DE" sz="2400" dirty="0" smtClean="0"/>
              <a:t> on </a:t>
            </a:r>
            <a:r>
              <a:rPr lang="de-DE" sz="2400" b="1" dirty="0" smtClean="0">
                <a:solidFill>
                  <a:srgbClr val="0150A0"/>
                </a:solidFill>
              </a:rPr>
              <a:t>negative </a:t>
            </a:r>
            <a:r>
              <a:rPr lang="de-DE" sz="2400" b="1" dirty="0" err="1" smtClean="0">
                <a:solidFill>
                  <a:srgbClr val="0150A0"/>
                </a:solidFill>
              </a:rPr>
              <a:t>images</a:t>
            </a:r>
            <a:r>
              <a:rPr lang="de-DE" sz="2400" dirty="0" smtClean="0"/>
              <a:t>? </a:t>
            </a:r>
            <a:br>
              <a:rPr lang="de-DE" sz="2400" dirty="0" smtClean="0"/>
            </a:br>
            <a:r>
              <a:rPr lang="de-DE" sz="2400" dirty="0" smtClean="0"/>
              <a:t>(This was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mentioned</a:t>
            </a:r>
            <a:r>
              <a:rPr lang="de-DE" sz="2400" dirty="0" smtClean="0"/>
              <a:t> </a:t>
            </a:r>
            <a:r>
              <a:rPr lang="de-DE" sz="2400" dirty="0" err="1" smtClean="0"/>
              <a:t>counter</a:t>
            </a:r>
            <a:r>
              <a:rPr lang="de-DE" sz="2400" dirty="0" smtClean="0"/>
              <a:t> </a:t>
            </a:r>
            <a:r>
              <a:rPr lang="de-DE" sz="2400" dirty="0" err="1" smtClean="0"/>
              <a:t>example</a:t>
            </a:r>
            <a:r>
              <a:rPr lang="de-DE" sz="2400" dirty="0" smtClean="0"/>
              <a:t> </a:t>
            </a:r>
            <a:r>
              <a:rPr lang="de-DE" sz="2400" dirty="0" err="1" smtClean="0"/>
              <a:t>against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shape-hypothesis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given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Hosseini et al. in 2018)</a:t>
            </a:r>
          </a:p>
          <a:p>
            <a:r>
              <a:rPr lang="de-DE" sz="2400" dirty="0"/>
              <a:t>The </a:t>
            </a:r>
            <a:r>
              <a:rPr lang="de-DE" sz="2400" dirty="0" err="1"/>
              <a:t>improvements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SIN </a:t>
            </a:r>
            <a:r>
              <a:rPr lang="de-DE" sz="2400" dirty="0" err="1"/>
              <a:t>were</a:t>
            </a:r>
            <a:r>
              <a:rPr lang="de-DE" sz="2400" dirty="0"/>
              <a:t> </a:t>
            </a:r>
            <a:r>
              <a:rPr lang="de-DE" sz="2400" dirty="0" err="1"/>
              <a:t>much</a:t>
            </a:r>
            <a:r>
              <a:rPr lang="de-DE" sz="2400" dirty="0"/>
              <a:t> </a:t>
            </a:r>
            <a:r>
              <a:rPr lang="de-DE" sz="2400" dirty="0" err="1"/>
              <a:t>more</a:t>
            </a:r>
            <a:r>
              <a:rPr lang="de-DE" sz="2400" dirty="0"/>
              <a:t> prominent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experiments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Faster</a:t>
            </a:r>
            <a:r>
              <a:rPr lang="de-DE" sz="2400" b="1" dirty="0">
                <a:solidFill>
                  <a:srgbClr val="0150A0"/>
                </a:solidFill>
              </a:rPr>
              <a:t>-RCNN</a:t>
            </a:r>
            <a:r>
              <a:rPr lang="de-DE" sz="2400" b="1" dirty="0"/>
              <a:t> </a:t>
            </a:r>
            <a:r>
              <a:rPr lang="de-DE" sz="2400" dirty="0" err="1"/>
              <a:t>implementation</a:t>
            </a:r>
            <a:r>
              <a:rPr lang="de-DE" sz="2400" dirty="0"/>
              <a:t> (</a:t>
            </a:r>
            <a:r>
              <a:rPr lang="de-DE" sz="2400" dirty="0" err="1"/>
              <a:t>by</a:t>
            </a:r>
            <a:r>
              <a:rPr lang="de-DE" sz="2400" dirty="0"/>
              <a:t> Ren et la., 2017) (Pascal VOC, MS COCO </a:t>
            </a:r>
            <a:r>
              <a:rPr lang="de-DE" sz="2400" dirty="0" err="1"/>
              <a:t>databases</a:t>
            </a:r>
            <a:r>
              <a:rPr lang="de-DE" sz="2400" dirty="0"/>
              <a:t>). </a:t>
            </a:r>
            <a:br>
              <a:rPr lang="de-DE" sz="2400" dirty="0"/>
            </a:b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</a:t>
            </a:r>
            <a:r>
              <a:rPr lang="de-DE" sz="2400" dirty="0" err="1"/>
              <a:t>database</a:t>
            </a:r>
            <a:r>
              <a:rPr lang="de-DE" sz="2400" dirty="0"/>
              <a:t> </a:t>
            </a: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maybe</a:t>
            </a:r>
            <a:r>
              <a:rPr lang="de-DE" sz="2400" dirty="0"/>
              <a:t> </a:t>
            </a: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r>
              <a:rPr lang="de-DE" sz="2400" dirty="0"/>
              <a:t>, </a:t>
            </a:r>
            <a:r>
              <a:rPr lang="de-DE" sz="2400" dirty="0" err="1"/>
              <a:t>too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240594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– </a:t>
            </a:r>
            <a:r>
              <a:rPr lang="de-DE" dirty="0" err="1" smtClean="0"/>
              <a:t>Closely</a:t>
            </a:r>
            <a:r>
              <a:rPr lang="de-DE" dirty="0" smtClean="0"/>
              <a:t> </a:t>
            </a:r>
            <a:r>
              <a:rPr lang="de-DE" dirty="0" err="1" smtClean="0"/>
              <a:t>related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(2/2)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/>
              <a:t>How</a:t>
            </a:r>
            <a:r>
              <a:rPr lang="de-DE" sz="2400" dirty="0"/>
              <a:t> was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performance</a:t>
            </a:r>
            <a:r>
              <a:rPr lang="de-DE" sz="2400" dirty="0"/>
              <a:t> </a:t>
            </a:r>
            <a:r>
              <a:rPr lang="de-DE" sz="2400" dirty="0" err="1"/>
              <a:t>agains</a:t>
            </a:r>
            <a:r>
              <a:rPr lang="de-DE" sz="2400" dirty="0"/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adverserial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input</a:t>
            </a:r>
            <a:r>
              <a:rPr lang="de-DE" sz="2400" dirty="0"/>
              <a:t>?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kind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adverserial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fool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smtClean="0"/>
              <a:t>Shape-</a:t>
            </a:r>
            <a:r>
              <a:rPr lang="de-DE" sz="2400" dirty="0" err="1" smtClean="0"/>
              <a:t>ResNet</a:t>
            </a:r>
            <a:r>
              <a:rPr lang="de-DE" sz="2400" dirty="0" smtClean="0"/>
              <a:t>?</a:t>
            </a:r>
            <a:endParaRPr lang="de-DE" sz="2400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de-DE" sz="2400" dirty="0">
                <a:sym typeface="Wingdings" panose="05000000000000000000" pitchFamily="2" charset="2"/>
              </a:rPr>
              <a:t> </a:t>
            </a:r>
            <a:r>
              <a:rPr lang="en-GB" sz="2400" i="1" dirty="0"/>
              <a:t>“…still susceptible to adversarial examples…</a:t>
            </a:r>
            <a:r>
              <a:rPr lang="en-GB" sz="2400" dirty="0"/>
              <a:t>" </a:t>
            </a:r>
            <a:br>
              <a:rPr lang="en-GB" sz="2400" dirty="0"/>
            </a:br>
            <a:r>
              <a:rPr lang="en-GB" sz="2400" dirty="0" err="1"/>
              <a:t>Geirhos</a:t>
            </a:r>
            <a:r>
              <a:rPr lang="en-GB" sz="2400" b="1" dirty="0"/>
              <a:t> </a:t>
            </a:r>
            <a:r>
              <a:rPr lang="en-GB" sz="2400" dirty="0"/>
              <a:t>to “The Register” </a:t>
            </a:r>
            <a:r>
              <a:rPr lang="en-GB" sz="800" i="1" dirty="0">
                <a:solidFill>
                  <a:srgbClr val="FF0000"/>
                </a:solidFill>
              </a:rPr>
              <a:t>2020; https://www.theregister.com/2019/02/13/ai_image_texture/</a:t>
            </a:r>
          </a:p>
          <a:p>
            <a:r>
              <a:rPr lang="de-DE" sz="2400" dirty="0" err="1" smtClean="0"/>
              <a:t>Why</a:t>
            </a:r>
            <a:r>
              <a:rPr lang="de-DE" sz="2400" dirty="0" smtClean="0"/>
              <a:t> was </a:t>
            </a:r>
            <a:r>
              <a:rPr lang="de-DE" sz="2400" dirty="0" err="1" smtClean="0"/>
              <a:t>there</a:t>
            </a:r>
            <a:r>
              <a:rPr lang="de-DE" sz="2400" dirty="0" smtClean="0"/>
              <a:t> </a:t>
            </a:r>
            <a:r>
              <a:rPr lang="de-DE" sz="2400" dirty="0" err="1" smtClean="0"/>
              <a:t>no</a:t>
            </a:r>
            <a:r>
              <a:rPr lang="de-DE" sz="2400" dirty="0" smtClean="0"/>
              <a:t> </a:t>
            </a:r>
            <a:r>
              <a:rPr lang="de-DE" sz="2400" dirty="0" err="1"/>
              <a:t>comment</a:t>
            </a:r>
            <a:r>
              <a:rPr lang="de-DE" sz="2400" dirty="0"/>
              <a:t> </a:t>
            </a:r>
            <a:r>
              <a:rPr lang="de-DE" sz="2400" dirty="0" smtClean="0"/>
              <a:t>on </a:t>
            </a:r>
            <a:r>
              <a:rPr lang="de-DE" sz="2400" b="1" dirty="0" err="1" smtClean="0">
                <a:solidFill>
                  <a:srgbClr val="0150A0"/>
                </a:solidFill>
              </a:rPr>
              <a:t>Between</a:t>
            </a:r>
            <a:r>
              <a:rPr lang="de-DE" sz="2400" b="1" dirty="0" smtClean="0">
                <a:solidFill>
                  <a:srgbClr val="0150A0"/>
                </a:solidFill>
              </a:rPr>
              <a:t>-Class </a:t>
            </a:r>
            <a:r>
              <a:rPr lang="de-DE" sz="2400" b="1" dirty="0" err="1" smtClean="0">
                <a:solidFill>
                  <a:srgbClr val="0150A0"/>
                </a:solidFill>
              </a:rPr>
              <a:t>learning</a:t>
            </a:r>
            <a:r>
              <a:rPr lang="de-DE" sz="2400" dirty="0" smtClean="0"/>
              <a:t> (</a:t>
            </a:r>
            <a:r>
              <a:rPr lang="de-DE" sz="2400" b="1" dirty="0" smtClean="0">
                <a:solidFill>
                  <a:srgbClr val="0150A0"/>
                </a:solidFill>
              </a:rPr>
              <a:t>Mix-</a:t>
            </a:r>
            <a:r>
              <a:rPr lang="de-DE" sz="2400" b="1" dirty="0" err="1" smtClean="0">
                <a:solidFill>
                  <a:srgbClr val="0150A0"/>
                </a:solidFill>
              </a:rPr>
              <a:t>up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technique</a:t>
            </a:r>
            <a:r>
              <a:rPr lang="de-DE" sz="2400" dirty="0" smtClean="0"/>
              <a:t>)? </a:t>
            </a:r>
            <a:br>
              <a:rPr lang="de-DE" sz="2400" dirty="0" smtClean="0"/>
            </a:br>
            <a:r>
              <a:rPr lang="de-DE" sz="2400" dirty="0" smtClean="0"/>
              <a:t>(e.g. </a:t>
            </a:r>
            <a:r>
              <a:rPr lang="de-DE" sz="2400" dirty="0" err="1" smtClean="0"/>
              <a:t>Tokozume</a:t>
            </a:r>
            <a:r>
              <a:rPr lang="de-DE" sz="2400" dirty="0" smtClean="0"/>
              <a:t> et al., 2018 </a:t>
            </a:r>
            <a:r>
              <a:rPr lang="de-DE" sz="2400" dirty="0" err="1" smtClean="0"/>
              <a:t>and</a:t>
            </a:r>
            <a:r>
              <a:rPr lang="de-DE" sz="2400" dirty="0" smtClean="0"/>
              <a:t> after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publication</a:t>
            </a:r>
            <a:r>
              <a:rPr lang="de-DE" sz="2400" dirty="0" smtClean="0"/>
              <a:t>:  </a:t>
            </a:r>
            <a:r>
              <a:rPr lang="en-GB" sz="2400" dirty="0" err="1"/>
              <a:t>Bhattacharjee</a:t>
            </a:r>
            <a:r>
              <a:rPr lang="en-GB" sz="2400" dirty="0"/>
              <a:t> et al. 2020</a:t>
            </a:r>
            <a:r>
              <a:rPr lang="de-DE" sz="2400" dirty="0" smtClean="0"/>
              <a:t>)</a:t>
            </a:r>
            <a:br>
              <a:rPr lang="de-DE" sz="2400" dirty="0" smtClean="0"/>
            </a:br>
            <a:r>
              <a:rPr lang="de-DE" sz="2400" dirty="0" smtClean="0"/>
              <a:t/>
            </a:r>
            <a:br>
              <a:rPr lang="de-DE" sz="2400" dirty="0" smtClean="0"/>
            </a:b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possible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b="1" dirty="0">
                <a:solidFill>
                  <a:srgbClr val="0150A0"/>
                </a:solidFill>
              </a:rPr>
              <a:t>different </a:t>
            </a:r>
            <a:r>
              <a:rPr lang="de-DE" sz="2400" b="1" dirty="0" err="1">
                <a:solidFill>
                  <a:srgbClr val="0150A0"/>
                </a:solidFill>
              </a:rPr>
              <a:t>biases</a:t>
            </a:r>
            <a:r>
              <a:rPr lang="de-DE" sz="2400" dirty="0"/>
              <a:t> </a:t>
            </a:r>
            <a:r>
              <a:rPr lang="de-DE" sz="2400" dirty="0" err="1"/>
              <a:t>lead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categorically</a:t>
            </a:r>
            <a:r>
              <a:rPr lang="de-DE" sz="2400" dirty="0"/>
              <a:t> </a:t>
            </a:r>
            <a:r>
              <a:rPr lang="de-DE" sz="2400" b="1" dirty="0">
                <a:solidFill>
                  <a:srgbClr val="0150A0"/>
                </a:solidFill>
              </a:rPr>
              <a:t>different </a:t>
            </a:r>
            <a:r>
              <a:rPr lang="de-DE" sz="2400" b="1" dirty="0" err="1">
                <a:solidFill>
                  <a:srgbClr val="0150A0"/>
                </a:solidFill>
              </a:rPr>
              <a:t>object</a:t>
            </a:r>
            <a:r>
              <a:rPr lang="de-DE" sz="2400" b="1" dirty="0">
                <a:solidFill>
                  <a:srgbClr val="0150A0"/>
                </a:solidFill>
              </a:rPr>
              <a:t> </a:t>
            </a:r>
            <a:r>
              <a:rPr lang="de-DE" sz="2400" b="1" dirty="0" err="1">
                <a:solidFill>
                  <a:srgbClr val="0150A0"/>
                </a:solidFill>
              </a:rPr>
              <a:t>detections</a:t>
            </a:r>
            <a:r>
              <a:rPr lang="de-DE" sz="2400" dirty="0" smtClean="0"/>
              <a:t>?</a:t>
            </a:r>
            <a:endParaRPr lang="de-DE" sz="2400" dirty="0"/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5472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Criticism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style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paper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32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A „</a:t>
            </a:r>
            <a:r>
              <a:rPr lang="de-DE" sz="2400" dirty="0" err="1" smtClean="0"/>
              <a:t>future</a:t>
            </a:r>
            <a:r>
              <a:rPr lang="de-DE" sz="2400" dirty="0" smtClean="0"/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“ </a:t>
            </a:r>
            <a:r>
              <a:rPr lang="de-DE" sz="2400" dirty="0" err="1" smtClean="0"/>
              <a:t>section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missing</a:t>
            </a:r>
            <a:endParaRPr lang="de-DE" sz="2400" dirty="0" smtClean="0"/>
          </a:p>
          <a:p>
            <a:r>
              <a:rPr lang="de-DE" sz="2400" dirty="0" smtClean="0"/>
              <a:t>The </a:t>
            </a:r>
            <a:r>
              <a:rPr lang="de-DE" sz="2400" dirty="0" err="1" smtClean="0"/>
              <a:t>presentation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related</a:t>
            </a:r>
            <a:r>
              <a:rPr lang="de-DE" sz="2400" dirty="0" smtClean="0"/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misleading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distributed</a:t>
            </a:r>
            <a:r>
              <a:rPr lang="de-DE" sz="2400" dirty="0" smtClean="0"/>
              <a:t> </a:t>
            </a:r>
            <a:r>
              <a:rPr lang="de-DE" sz="2400" dirty="0" err="1" smtClean="0"/>
              <a:t>over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whole</a:t>
            </a:r>
            <a:r>
              <a:rPr lang="de-DE" sz="2400" dirty="0" smtClean="0"/>
              <a:t> </a:t>
            </a:r>
            <a:r>
              <a:rPr lang="de-DE" sz="2400" dirty="0" err="1" smtClean="0"/>
              <a:t>paper</a:t>
            </a:r>
            <a:endParaRPr lang="de-DE" sz="2400" dirty="0" smtClean="0"/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99124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work</a:t>
            </a: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 smtClean="0"/>
              <a:t>What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kind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of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styalizations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dirty="0" err="1" smtClean="0"/>
              <a:t>work</a:t>
            </a:r>
            <a:r>
              <a:rPr lang="de-DE" sz="2400" dirty="0" smtClean="0"/>
              <a:t> </a:t>
            </a:r>
            <a:r>
              <a:rPr lang="de-DE" sz="2400" dirty="0" err="1" smtClean="0"/>
              <a:t>best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SIN?</a:t>
            </a:r>
          </a:p>
          <a:p>
            <a:r>
              <a:rPr lang="de-DE" sz="2400" dirty="0" err="1" smtClean="0"/>
              <a:t>Using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both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biases</a:t>
            </a:r>
            <a:r>
              <a:rPr lang="de-DE" sz="2400" b="1" dirty="0" smtClean="0"/>
              <a:t>:</a:t>
            </a:r>
            <a:r>
              <a:rPr lang="de-DE" sz="2400" dirty="0" smtClean="0"/>
              <a:t> </a:t>
            </a:r>
            <a:r>
              <a:rPr lang="de-DE" sz="2400" dirty="0" err="1" smtClean="0"/>
              <a:t>Let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guess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use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-bias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verification</a:t>
            </a:r>
            <a:r>
              <a:rPr lang="de-DE" sz="2400" dirty="0" smtClean="0"/>
              <a:t> </a:t>
            </a:r>
            <a:r>
              <a:rPr lang="de-DE" sz="2400" u="sng" dirty="0" err="1" smtClean="0"/>
              <a:t>if</a:t>
            </a:r>
            <a:r>
              <a:rPr lang="de-DE" sz="2400" dirty="0" smtClean="0"/>
              <a:t> </a:t>
            </a:r>
            <a:r>
              <a:rPr lang="de-DE" sz="2400" dirty="0" err="1" smtClean="0"/>
              <a:t>deemed</a:t>
            </a:r>
            <a:r>
              <a:rPr lang="de-DE" sz="2400" dirty="0" smtClean="0"/>
              <a:t> </a:t>
            </a:r>
            <a:r>
              <a:rPr lang="de-DE" sz="2400" dirty="0" err="1" smtClean="0"/>
              <a:t>suitable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object</a:t>
            </a:r>
            <a:r>
              <a:rPr lang="de-DE" sz="2400" dirty="0" smtClean="0"/>
              <a:t> (e.g. </a:t>
            </a:r>
            <a:r>
              <a:rPr lang="de-DE" sz="2400" dirty="0" err="1" smtClean="0"/>
              <a:t>panther</a:t>
            </a:r>
            <a:r>
              <a:rPr lang="de-DE" sz="2400" dirty="0" smtClean="0"/>
              <a:t>, </a:t>
            </a:r>
            <a:r>
              <a:rPr lang="de-DE" sz="2400" dirty="0" err="1" smtClean="0"/>
              <a:t>leopard</a:t>
            </a:r>
            <a:r>
              <a:rPr lang="de-DE" sz="2400" dirty="0" smtClean="0"/>
              <a:t>, </a:t>
            </a:r>
            <a:r>
              <a:rPr lang="de-DE" sz="2400" dirty="0" err="1" smtClean="0"/>
              <a:t>jaguar</a:t>
            </a:r>
            <a:r>
              <a:rPr lang="de-DE" sz="2400" dirty="0" smtClean="0"/>
              <a:t>). </a:t>
            </a:r>
          </a:p>
          <a:p>
            <a:r>
              <a:rPr lang="de-DE" sz="2400" dirty="0" err="1" smtClean="0"/>
              <a:t>Explore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other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applications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-bias </a:t>
            </a:r>
            <a:r>
              <a:rPr lang="de-DE" sz="2400" dirty="0" err="1" smtClean="0"/>
              <a:t>besides</a:t>
            </a:r>
            <a:r>
              <a:rPr lang="de-DE" sz="2400" dirty="0" smtClean="0"/>
              <a:t> </a:t>
            </a:r>
            <a:r>
              <a:rPr lang="de-DE" sz="2400" dirty="0" err="1" smtClean="0"/>
              <a:t>object</a:t>
            </a:r>
            <a:r>
              <a:rPr lang="de-DE" sz="2400" dirty="0" smtClean="0"/>
              <a:t> </a:t>
            </a:r>
            <a:r>
              <a:rPr lang="de-DE" sz="2400" dirty="0" err="1" smtClean="0"/>
              <a:t>detection</a:t>
            </a:r>
            <a:r>
              <a:rPr lang="de-DE" sz="2400" dirty="0" smtClean="0"/>
              <a:t>. </a:t>
            </a:r>
            <a:br>
              <a:rPr lang="de-DE" sz="2400" dirty="0" smtClean="0"/>
            </a:br>
            <a:r>
              <a:rPr lang="de-DE" sz="2400" dirty="0" smtClean="0"/>
              <a:t>E.g. </a:t>
            </a:r>
            <a:r>
              <a:rPr lang="de-DE" sz="2400" dirty="0" err="1" smtClean="0"/>
              <a:t>semantic</a:t>
            </a:r>
            <a:r>
              <a:rPr lang="de-DE" sz="2400" dirty="0" smtClean="0"/>
              <a:t> </a:t>
            </a:r>
            <a:r>
              <a:rPr lang="de-DE" sz="2400" dirty="0" err="1" smtClean="0"/>
              <a:t>segmentation</a:t>
            </a:r>
            <a:r>
              <a:rPr lang="de-DE" sz="2400" dirty="0" smtClean="0"/>
              <a:t>, </a:t>
            </a:r>
            <a:r>
              <a:rPr lang="de-DE" sz="2400" dirty="0" err="1" smtClean="0"/>
              <a:t>instance</a:t>
            </a:r>
            <a:r>
              <a:rPr lang="de-DE" sz="2400" dirty="0" smtClean="0"/>
              <a:t> </a:t>
            </a:r>
            <a:r>
              <a:rPr lang="de-DE" sz="2400" dirty="0" err="1" smtClean="0"/>
              <a:t>segmentation</a:t>
            </a:r>
            <a:r>
              <a:rPr lang="de-DE" sz="2400" dirty="0" smtClean="0"/>
              <a:t>, </a:t>
            </a:r>
            <a:r>
              <a:rPr lang="de-DE" sz="2400" dirty="0" err="1" smtClean="0"/>
              <a:t>localization</a:t>
            </a:r>
            <a:r>
              <a:rPr lang="de-DE" sz="2400" dirty="0" smtClean="0"/>
              <a:t>, …</a:t>
            </a:r>
          </a:p>
          <a:p>
            <a:r>
              <a:rPr lang="de-DE" sz="2400" dirty="0" err="1" smtClean="0"/>
              <a:t>Accieve</a:t>
            </a:r>
            <a:r>
              <a:rPr lang="de-DE" sz="2400" dirty="0" smtClean="0"/>
              <a:t> a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 in </a:t>
            </a:r>
            <a:r>
              <a:rPr lang="de-DE" sz="2400" b="1" dirty="0" err="1" smtClean="0">
                <a:solidFill>
                  <a:srgbClr val="0150A0"/>
                </a:solidFill>
              </a:rPr>
              <a:t>other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ways</a:t>
            </a:r>
            <a:r>
              <a:rPr lang="de-DE" sz="2400" dirty="0" smtClean="0"/>
              <a:t>. E.g. </a:t>
            </a:r>
            <a:r>
              <a:rPr lang="de-DE" sz="2400" dirty="0" err="1" smtClean="0"/>
              <a:t>by</a:t>
            </a:r>
            <a:endParaRPr lang="de-DE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de-DE" sz="2000" dirty="0"/>
              <a:t>different </a:t>
            </a: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selections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database</a:t>
            </a:r>
            <a:r>
              <a:rPr lang="de-DE" sz="2000" dirty="0" smtClean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changes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architecture</a:t>
            </a:r>
            <a:r>
              <a:rPr lang="de-DE" sz="2000" dirty="0" smtClean="0"/>
              <a:t>, 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use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loss</a:t>
            </a:r>
            <a:r>
              <a:rPr lang="de-DE" sz="2000" dirty="0" smtClean="0"/>
              <a:t> </a:t>
            </a:r>
            <a:r>
              <a:rPr lang="de-DE" sz="2000" dirty="0" err="1" smtClean="0"/>
              <a:t>functions</a:t>
            </a:r>
            <a:r>
              <a:rPr lang="de-DE" sz="2000" dirty="0" smtClean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sz="2000" dirty="0" err="1" smtClean="0"/>
              <a:t>other</a:t>
            </a:r>
            <a:r>
              <a:rPr lang="de-DE" sz="2000" dirty="0" smtClean="0"/>
              <a:t> </a:t>
            </a:r>
            <a:r>
              <a:rPr lang="de-DE" sz="2000" dirty="0" err="1" smtClean="0"/>
              <a:t>approaches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combinations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above</a:t>
            </a:r>
            <a:r>
              <a:rPr lang="de-DE" sz="2000" dirty="0" smtClean="0"/>
              <a:t>.</a:t>
            </a:r>
            <a:endParaRPr lang="de-DE" sz="2400" dirty="0" smtClean="0"/>
          </a:p>
          <a:p>
            <a:pPr marL="0" indent="0">
              <a:buNone/>
            </a:pPr>
            <a:r>
              <a:rPr lang="de-DE" sz="2400" dirty="0" smtClean="0"/>
              <a:t>(In </a:t>
            </a:r>
            <a:r>
              <a:rPr lang="de-DE" sz="2400" dirty="0" err="1" smtClean="0"/>
              <a:t>general</a:t>
            </a:r>
            <a:r>
              <a:rPr lang="de-DE" sz="2400" dirty="0" smtClean="0"/>
              <a:t>: </a:t>
            </a:r>
            <a:r>
              <a:rPr lang="de-DE" sz="2400" dirty="0" err="1" smtClean="0"/>
              <a:t>Answering</a:t>
            </a:r>
            <a:r>
              <a:rPr lang="de-DE" sz="2400" dirty="0" smtClean="0"/>
              <a:t> open </a:t>
            </a:r>
            <a:r>
              <a:rPr lang="de-DE" sz="2400" dirty="0" err="1" smtClean="0"/>
              <a:t>questions</a:t>
            </a:r>
            <a:r>
              <a:rPr lang="de-DE" sz="2400" dirty="0" smtClean="0"/>
              <a:t>, e.g. </a:t>
            </a:r>
            <a:r>
              <a:rPr lang="de-DE" sz="2400" dirty="0" err="1" smtClean="0"/>
              <a:t>given</a:t>
            </a:r>
            <a:r>
              <a:rPr lang="de-DE" sz="2400" dirty="0" smtClean="0"/>
              <a:t> in </a:t>
            </a:r>
            <a:r>
              <a:rPr lang="de-DE" sz="2400" dirty="0" err="1" smtClean="0"/>
              <a:t>my</a:t>
            </a:r>
            <a:r>
              <a:rPr lang="de-DE" sz="2400" dirty="0" smtClean="0"/>
              <a:t> </a:t>
            </a:r>
            <a:r>
              <a:rPr lang="de-DE" sz="2400" dirty="0" err="1" smtClean="0"/>
              <a:t>critic</a:t>
            </a:r>
            <a:r>
              <a:rPr lang="de-DE" sz="2400" dirty="0" smtClean="0"/>
              <a:t> </a:t>
            </a:r>
            <a:r>
              <a:rPr lang="de-DE" sz="2400" dirty="0" err="1" smtClean="0"/>
              <a:t>above</a:t>
            </a:r>
            <a:r>
              <a:rPr lang="de-DE" sz="2400" dirty="0" smtClean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92805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33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185400" y="3240519"/>
            <a:ext cx="2006600" cy="600164"/>
          </a:xfrm>
          <a:prstGeom prst="rect">
            <a:avLst/>
          </a:prstGeom>
        </p:spPr>
        <p:txBody>
          <a:bodyPr wrap="square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www.economist.com/img/b/1000/563/90/sites/default/files/images/print-edition/20120211_STP002_0.jpg)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4138" y="6374390"/>
            <a:ext cx="3403600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https://i.pinimg.com/564x/84/e1</a:t>
            </a:r>
            <a:r>
              <a:rPr lang="en-GB" sz="900" i="1" dirty="0" smtClean="0">
                <a:solidFill>
                  <a:srgbClr val="FF0000"/>
                </a:solidFill>
              </a:rPr>
              <a:t>/</a:t>
            </a:r>
            <a:br>
              <a:rPr lang="en-GB" sz="900" i="1" dirty="0" smtClean="0">
                <a:solidFill>
                  <a:srgbClr val="FF0000"/>
                </a:solidFill>
              </a:rPr>
            </a:br>
            <a:r>
              <a:rPr lang="en-GB" sz="900" i="1" dirty="0" smtClean="0">
                <a:solidFill>
                  <a:srgbClr val="FF0000"/>
                </a:solidFill>
              </a:rPr>
              <a:t>24/84e1240ca1d519a479310f24cc6a41e7.jpg)</a:t>
            </a:r>
            <a:endParaRPr lang="en-GB" sz="900" i="1" dirty="0">
              <a:solidFill>
                <a:srgbClr val="FF0000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8296908" y="6413005"/>
            <a:ext cx="3591959" cy="30232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https://p4.wallpaperbetter.com/wallpaper/606/752/970/animals-reptiles-gecko-camouflage-wallpaper-preview.jpg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>
          <a:xfrm>
            <a:off x="314138" y="4022538"/>
            <a:ext cx="11574729" cy="2387600"/>
            <a:chOff x="314138" y="4022538"/>
            <a:chExt cx="11574729" cy="2387600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138" y="4022538"/>
              <a:ext cx="3403600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7601" y="4022538"/>
              <a:ext cx="3591266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434" y="4025192"/>
              <a:ext cx="4239904" cy="2384946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15" name="Rechteck 14"/>
          <p:cNvSpPr/>
          <p:nvPr/>
        </p:nvSpPr>
        <p:spPr>
          <a:xfrm>
            <a:off x="3884308" y="6374390"/>
            <a:ext cx="4246030" cy="29751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>
              <a:lnSpc>
                <a:spcPts val="800"/>
              </a:lnSpc>
            </a:pPr>
            <a:r>
              <a:rPr lang="en-GB" sz="900" i="1" dirty="0">
                <a:solidFill>
                  <a:srgbClr val="FF0000"/>
                </a:solidFill>
              </a:rPr>
              <a:t>(2020; https://static.nationalgeographic.de/files/styles/image_3200/public/chameleons-color-emotion-nationalgeographic_2298709.jpg?w=1024&amp;h=576</a:t>
            </a:r>
            <a:r>
              <a:rPr lang="en-GB" sz="900" i="1" dirty="0" smtClean="0">
                <a:solidFill>
                  <a:srgbClr val="FF0000"/>
                </a:solidFill>
              </a:rPr>
              <a:t>)</a:t>
            </a:r>
            <a:endParaRPr lang="en-GB" sz="900" i="1" dirty="0">
              <a:solidFill>
                <a:srgbClr val="FF0000"/>
              </a:solidFill>
            </a:endParaRP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63371" y="3529620"/>
            <a:ext cx="1923633" cy="323165"/>
          </a:xfrm>
          <a:prstGeom prst="rect">
            <a:avLst/>
          </a:prstGeom>
        </p:spPr>
        <p:txBody>
          <a:bodyPr wrap="square" rIns="90000" bIns="0">
            <a:spAutoFit/>
          </a:bodyPr>
          <a:lstStyle/>
          <a:p>
            <a:r>
              <a:rPr lang="en-GB" sz="900" i="1" dirty="0">
                <a:solidFill>
                  <a:srgbClr val="FF0000"/>
                </a:solidFill>
              </a:rPr>
              <a:t>(2020; https://</a:t>
            </a:r>
            <a:r>
              <a:rPr lang="en-GB" sz="900" i="1" dirty="0" smtClean="0">
                <a:solidFill>
                  <a:srgbClr val="FF0000"/>
                </a:solidFill>
              </a:rPr>
              <a:t>i.redd.it/gmvyk1pz26p21.jpg)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60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Basic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Robert </a:t>
            </a:r>
            <a:r>
              <a:rPr lang="en-GB" sz="1600" dirty="0" err="1" smtClean="0"/>
              <a:t>Geirhos</a:t>
            </a:r>
            <a:r>
              <a:rPr lang="en-GB" sz="1600" dirty="0" smtClean="0"/>
              <a:t> </a:t>
            </a:r>
            <a:r>
              <a:rPr lang="en-GB" sz="1600" dirty="0"/>
              <a:t>et al. </a:t>
            </a:r>
            <a:r>
              <a:rPr lang="en-GB" sz="1600" b="1" dirty="0"/>
              <a:t>ImageNet-trained CNNs are biased towards texture; increasing shape bias improves accuracy and robustness</a:t>
            </a:r>
            <a:r>
              <a:rPr lang="en-GB" sz="1600" dirty="0"/>
              <a:t>. </a:t>
            </a:r>
            <a:r>
              <a:rPr lang="en-GB" sz="1600" dirty="0" err="1"/>
              <a:t>arXiv</a:t>
            </a:r>
            <a:r>
              <a:rPr lang="en-GB" sz="1600" dirty="0"/>
              <a:t> preprint arXiv:1811.12231, 2018</a:t>
            </a:r>
            <a:r>
              <a:rPr lang="en-GB" sz="1600" dirty="0" smtClean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Pedro </a:t>
            </a:r>
            <a:r>
              <a:rPr lang="en-GB" sz="1600" dirty="0" err="1"/>
              <a:t>Ballester</a:t>
            </a:r>
            <a:r>
              <a:rPr lang="en-GB" sz="1600" dirty="0"/>
              <a:t> and Ricardo Matsumura de </a:t>
            </a:r>
            <a:r>
              <a:rPr lang="en-GB" sz="1600" dirty="0" err="1"/>
              <a:t>Ara´ujo</a:t>
            </a:r>
            <a:r>
              <a:rPr lang="en-GB" sz="1600" dirty="0"/>
              <a:t>. On the performance of </a:t>
            </a:r>
            <a:r>
              <a:rPr lang="en-GB" sz="1600" dirty="0" err="1"/>
              <a:t>GoogLeNet</a:t>
            </a:r>
            <a:r>
              <a:rPr lang="en-GB" sz="1600" dirty="0"/>
              <a:t> and </a:t>
            </a:r>
            <a:r>
              <a:rPr lang="en-GB" sz="1600" dirty="0" err="1" smtClean="0"/>
              <a:t>AlexNet</a:t>
            </a:r>
            <a:r>
              <a:rPr lang="en-GB" sz="1600" dirty="0" smtClean="0"/>
              <a:t> applied </a:t>
            </a:r>
            <a:r>
              <a:rPr lang="en-GB" sz="1600" dirty="0"/>
              <a:t>to sketches. In AAAI, pp. 1124–1128, </a:t>
            </a:r>
            <a:r>
              <a:rPr lang="en-GB" sz="1600" dirty="0" smtClean="0"/>
              <a:t>2016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Wieland </a:t>
            </a:r>
            <a:r>
              <a:rPr lang="en-GB" sz="1600" dirty="0" err="1"/>
              <a:t>Brendel</a:t>
            </a:r>
            <a:r>
              <a:rPr lang="en-GB" sz="1600" dirty="0"/>
              <a:t> and Matthias </a:t>
            </a:r>
            <a:r>
              <a:rPr lang="en-GB" sz="1600" dirty="0" err="1"/>
              <a:t>Bethge</a:t>
            </a:r>
            <a:r>
              <a:rPr lang="en-GB" sz="1600" dirty="0"/>
              <a:t>. Approximating CNNs with bag-of-local-features </a:t>
            </a:r>
            <a:r>
              <a:rPr lang="en-GB" sz="1600" dirty="0" smtClean="0"/>
              <a:t>models works </a:t>
            </a:r>
            <a:r>
              <a:rPr lang="en-GB" sz="1600" dirty="0"/>
              <a:t>surprisingly well on ImageNet. In International Conference on Learning </a:t>
            </a:r>
            <a:r>
              <a:rPr lang="en-GB" sz="1600" dirty="0" smtClean="0"/>
              <a:t>Representations, 2019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Supritam</a:t>
            </a:r>
            <a:r>
              <a:rPr lang="en-GB" sz="1600" dirty="0"/>
              <a:t> </a:t>
            </a:r>
            <a:r>
              <a:rPr lang="en-GB" sz="1600" dirty="0" err="1" smtClean="0"/>
              <a:t>Bhattacharjee</a:t>
            </a:r>
            <a:r>
              <a:rPr lang="en-GB" sz="1600" dirty="0" smtClean="0"/>
              <a:t>, </a:t>
            </a:r>
            <a:r>
              <a:rPr lang="en-GB" sz="1600" dirty="0" err="1" smtClean="0"/>
              <a:t>Devraj</a:t>
            </a:r>
            <a:r>
              <a:rPr lang="en-GB" sz="1600" dirty="0" smtClean="0"/>
              <a:t> Mandal and Soma</a:t>
            </a:r>
            <a:r>
              <a:rPr lang="en-GB" sz="1600" dirty="0"/>
              <a:t> </a:t>
            </a:r>
            <a:r>
              <a:rPr lang="en-GB" sz="1600" dirty="0" smtClean="0"/>
              <a:t>Biswas. </a:t>
            </a:r>
            <a:r>
              <a:rPr lang="en-GB" sz="1600" dirty="0"/>
              <a:t>Multi-class Novelty Detection Using Mix-up Technique. In: The IEEE Winter Conference on Applications of Computer Vision. </a:t>
            </a:r>
            <a:r>
              <a:rPr lang="en-GB" sz="1600" dirty="0" smtClean="0"/>
              <a:t>pp. </a:t>
            </a:r>
            <a:r>
              <a:rPr lang="en-GB" sz="1600" dirty="0"/>
              <a:t>1400-1409</a:t>
            </a:r>
            <a:r>
              <a:rPr lang="en-GB" sz="1600" dirty="0" smtClean="0"/>
              <a:t>. 2020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Leon </a:t>
            </a:r>
            <a:r>
              <a:rPr lang="en-GB" sz="1600" dirty="0"/>
              <a:t>A </a:t>
            </a:r>
            <a:r>
              <a:rPr lang="en-GB" sz="1600" dirty="0" err="1"/>
              <a:t>Gatys</a:t>
            </a:r>
            <a:r>
              <a:rPr lang="en-GB" sz="1600" dirty="0"/>
              <a:t>, Alexander S Ecker, and Matthias </a:t>
            </a:r>
            <a:r>
              <a:rPr lang="en-GB" sz="1600" dirty="0" err="1"/>
              <a:t>Bethge</a:t>
            </a:r>
            <a:r>
              <a:rPr lang="en-GB" sz="1600" dirty="0"/>
              <a:t>. Texture synthesis using </a:t>
            </a:r>
            <a:r>
              <a:rPr lang="en-GB" sz="1600" dirty="0" smtClean="0"/>
              <a:t>convolutional neural </a:t>
            </a:r>
            <a:r>
              <a:rPr lang="en-GB" sz="1600" dirty="0"/>
              <a:t>networks. In Advances in Neural Information Processing Systems, pp. 262–270, </a:t>
            </a:r>
            <a:r>
              <a:rPr lang="en-GB" sz="1600" dirty="0" smtClean="0"/>
              <a:t>2015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Leon </a:t>
            </a:r>
            <a:r>
              <a:rPr lang="en-GB" sz="1600" dirty="0"/>
              <a:t>A </a:t>
            </a:r>
            <a:r>
              <a:rPr lang="en-GB" sz="1600" dirty="0" err="1"/>
              <a:t>Gatys</a:t>
            </a:r>
            <a:r>
              <a:rPr lang="en-GB" sz="1600" dirty="0"/>
              <a:t>, Alexander S Ecker, and Matthias </a:t>
            </a:r>
            <a:r>
              <a:rPr lang="en-GB" sz="1600" dirty="0" err="1"/>
              <a:t>Bethge</a:t>
            </a:r>
            <a:r>
              <a:rPr lang="en-GB" sz="1600" dirty="0"/>
              <a:t>. Image style transfer using </a:t>
            </a:r>
            <a:r>
              <a:rPr lang="en-GB" sz="1600" dirty="0" smtClean="0"/>
              <a:t>convolutional neural </a:t>
            </a:r>
            <a:r>
              <a:rPr lang="en-GB" sz="1600" dirty="0"/>
              <a:t>networks. In Proceedings of the IEEE Conference on Computer Vision and Pattern </a:t>
            </a:r>
            <a:r>
              <a:rPr lang="en-GB" sz="1600" dirty="0" smtClean="0"/>
              <a:t>Recognition, pp</a:t>
            </a:r>
            <a:r>
              <a:rPr lang="en-GB" sz="1600" dirty="0"/>
              <a:t>. 2414–2423, </a:t>
            </a:r>
            <a:r>
              <a:rPr lang="en-GB" sz="1600" dirty="0" smtClean="0"/>
              <a:t>2016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Robert </a:t>
            </a:r>
            <a:r>
              <a:rPr lang="en-GB" sz="1600" dirty="0" err="1"/>
              <a:t>Geirhos</a:t>
            </a:r>
            <a:r>
              <a:rPr lang="en-GB" sz="1600" dirty="0"/>
              <a:t>, Carlos M. Medina </a:t>
            </a:r>
            <a:r>
              <a:rPr lang="en-GB" sz="1600" dirty="0" err="1"/>
              <a:t>Temme</a:t>
            </a:r>
            <a:r>
              <a:rPr lang="en-GB" sz="1600" dirty="0"/>
              <a:t>, Jonas </a:t>
            </a:r>
            <a:r>
              <a:rPr lang="en-GB" sz="1600" dirty="0" err="1"/>
              <a:t>Rauber</a:t>
            </a:r>
            <a:r>
              <a:rPr lang="en-GB" sz="1600" dirty="0"/>
              <a:t>, </a:t>
            </a:r>
            <a:r>
              <a:rPr lang="en-GB" sz="1600" dirty="0" err="1"/>
              <a:t>Heiko</a:t>
            </a:r>
            <a:r>
              <a:rPr lang="en-GB" sz="1600" dirty="0"/>
              <a:t> H </a:t>
            </a:r>
            <a:r>
              <a:rPr lang="en-GB" sz="1600" dirty="0" err="1"/>
              <a:t>Sch¨utt</a:t>
            </a:r>
            <a:r>
              <a:rPr lang="en-GB" sz="1600" dirty="0"/>
              <a:t>, Matthias </a:t>
            </a:r>
            <a:r>
              <a:rPr lang="en-GB" sz="1600" dirty="0" err="1" smtClean="0"/>
              <a:t>Bethge</a:t>
            </a:r>
            <a:r>
              <a:rPr lang="en-GB" sz="1600" dirty="0" smtClean="0"/>
              <a:t>, and </a:t>
            </a:r>
            <a:r>
              <a:rPr lang="en-GB" sz="1600" dirty="0"/>
              <a:t>Felix A Wichmann. Generalisation in humans and deep neural networks. </a:t>
            </a:r>
            <a:r>
              <a:rPr lang="en-GB" sz="1600" dirty="0" err="1"/>
              <a:t>arXiv</a:t>
            </a:r>
            <a:r>
              <a:rPr lang="en-GB" sz="1600" dirty="0"/>
              <a:t> </a:t>
            </a:r>
            <a:r>
              <a:rPr lang="en-GB" sz="1600" dirty="0" smtClean="0"/>
              <a:t>preprint arXiv:1808.08750</a:t>
            </a:r>
            <a:r>
              <a:rPr lang="en-GB" sz="1600" dirty="0"/>
              <a:t>, </a:t>
            </a:r>
            <a:r>
              <a:rPr lang="en-GB" sz="1600" dirty="0" smtClean="0"/>
              <a:t>2018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Hossein Hosseini, </a:t>
            </a:r>
            <a:r>
              <a:rPr lang="en-GB" sz="1600" dirty="0" err="1"/>
              <a:t>Baicen</a:t>
            </a:r>
            <a:r>
              <a:rPr lang="en-GB" sz="1600" dirty="0"/>
              <a:t> Xiao, </a:t>
            </a:r>
            <a:r>
              <a:rPr lang="en-GB" sz="1600" dirty="0" err="1"/>
              <a:t>Mayoore</a:t>
            </a:r>
            <a:r>
              <a:rPr lang="en-GB" sz="1600" dirty="0"/>
              <a:t> Jaiswal, and </a:t>
            </a:r>
            <a:r>
              <a:rPr lang="en-GB" sz="1600" dirty="0" err="1"/>
              <a:t>Radha</a:t>
            </a:r>
            <a:r>
              <a:rPr lang="en-GB" sz="1600" dirty="0"/>
              <a:t> </a:t>
            </a:r>
            <a:r>
              <a:rPr lang="en-GB" sz="1600" dirty="0" err="1"/>
              <a:t>Poovendran</a:t>
            </a:r>
            <a:r>
              <a:rPr lang="en-GB" sz="1600" dirty="0"/>
              <a:t>. Assessing shape </a:t>
            </a:r>
            <a:r>
              <a:rPr lang="en-GB" sz="1600" dirty="0" smtClean="0"/>
              <a:t>bias property </a:t>
            </a:r>
            <a:r>
              <a:rPr lang="en-GB" sz="1600" dirty="0"/>
              <a:t>of Convolutional Neural Networks. </a:t>
            </a:r>
            <a:r>
              <a:rPr lang="en-GB" sz="1600" dirty="0" err="1"/>
              <a:t>arXiv</a:t>
            </a:r>
            <a:r>
              <a:rPr lang="en-GB" sz="1600" dirty="0"/>
              <a:t> preprint arXiv:1803.07739, </a:t>
            </a:r>
            <a:r>
              <a:rPr lang="en-GB" sz="1600" dirty="0" smtClean="0"/>
              <a:t>2018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Xun</a:t>
            </a:r>
            <a:r>
              <a:rPr lang="en-GB" sz="1600" dirty="0"/>
              <a:t> Huang and Serge </a:t>
            </a:r>
            <a:r>
              <a:rPr lang="en-GB" sz="1600" dirty="0" err="1"/>
              <a:t>Belongie</a:t>
            </a:r>
            <a:r>
              <a:rPr lang="en-GB" sz="1600" dirty="0"/>
              <a:t>. Arbitrary style transfer in real-time with adaptive instance normalization. In: Proceedings of the IEEE International Conference on Computer Vision. pp. 1501-1510, </a:t>
            </a:r>
            <a:r>
              <a:rPr lang="en-GB" sz="1600" dirty="0" smtClean="0"/>
              <a:t>2017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16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6288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Basic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A. </a:t>
            </a:r>
            <a:r>
              <a:rPr lang="en-GB" sz="1600" dirty="0" err="1"/>
              <a:t>Krizhevsky</a:t>
            </a:r>
            <a:r>
              <a:rPr lang="en-GB" sz="1600" dirty="0"/>
              <a:t>, I. </a:t>
            </a:r>
            <a:r>
              <a:rPr lang="en-GB" sz="1600" dirty="0" err="1"/>
              <a:t>Sutskever</a:t>
            </a:r>
            <a:r>
              <a:rPr lang="en-GB" sz="1600" dirty="0"/>
              <a:t>, and G. E. Hinton. ImageNet classification with deep convolutional neural networks. In Advances in Neural Information Processing Systems, pp. 1097–1105, 2012</a:t>
            </a:r>
            <a:endParaRPr lang="de-DE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Samuel Ritter, David GT Barrett, Adam Santoro, and Matt M </a:t>
            </a:r>
            <a:r>
              <a:rPr lang="en-GB" sz="1600" dirty="0" err="1"/>
              <a:t>Botvinick</a:t>
            </a:r>
            <a:r>
              <a:rPr lang="en-GB" sz="1600" dirty="0"/>
              <a:t>. Cognitive psychology for deep neural networks: A shape bias case study. </a:t>
            </a:r>
            <a:r>
              <a:rPr lang="en-GB" sz="1600" dirty="0" err="1"/>
              <a:t>arXiv</a:t>
            </a:r>
            <a:r>
              <a:rPr lang="en-GB" sz="1600" dirty="0"/>
              <a:t> preprint arXiv:1706.08606, 2017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Christian </a:t>
            </a:r>
            <a:r>
              <a:rPr lang="en-GB" sz="1600" dirty="0" err="1"/>
              <a:t>Szegedy</a:t>
            </a:r>
            <a:r>
              <a:rPr lang="en-GB" sz="1600" dirty="0"/>
              <a:t>, Wei Liu, </a:t>
            </a:r>
            <a:r>
              <a:rPr lang="en-GB" sz="1600" dirty="0" err="1"/>
              <a:t>Yangqing</a:t>
            </a:r>
            <a:r>
              <a:rPr lang="en-GB" sz="1600" dirty="0"/>
              <a:t> </a:t>
            </a:r>
            <a:r>
              <a:rPr lang="en-GB" sz="1600" dirty="0" err="1"/>
              <a:t>Jia</a:t>
            </a:r>
            <a:r>
              <a:rPr lang="en-GB" sz="1600" dirty="0"/>
              <a:t>, Pierre </a:t>
            </a:r>
            <a:r>
              <a:rPr lang="en-GB" sz="1600" dirty="0" err="1"/>
              <a:t>Sermanet</a:t>
            </a:r>
            <a:r>
              <a:rPr lang="en-GB" sz="1600" dirty="0"/>
              <a:t>, Scott Reed, </a:t>
            </a:r>
            <a:r>
              <a:rPr lang="en-GB" sz="1600" dirty="0" err="1"/>
              <a:t>Dragomir</a:t>
            </a:r>
            <a:r>
              <a:rPr lang="en-GB" sz="1600" dirty="0"/>
              <a:t> </a:t>
            </a:r>
            <a:r>
              <a:rPr lang="en-GB" sz="1600" dirty="0" err="1"/>
              <a:t>Anguelov</a:t>
            </a:r>
            <a:r>
              <a:rPr lang="en-GB" sz="1600" dirty="0"/>
              <a:t>, </a:t>
            </a:r>
            <a:r>
              <a:rPr lang="en-GB" sz="1600" dirty="0" err="1" smtClean="0"/>
              <a:t>Dumitru</a:t>
            </a:r>
            <a:r>
              <a:rPr lang="en-GB" sz="1600" dirty="0" smtClean="0"/>
              <a:t> </a:t>
            </a:r>
            <a:r>
              <a:rPr lang="en-GB" sz="1600" dirty="0" err="1" smtClean="0"/>
              <a:t>Erhan</a:t>
            </a:r>
            <a:r>
              <a:rPr lang="en-GB" sz="1600" dirty="0"/>
              <a:t>, Vincent </a:t>
            </a:r>
            <a:r>
              <a:rPr lang="en-GB" sz="1600" dirty="0" err="1"/>
              <a:t>Vanhoucke</a:t>
            </a:r>
            <a:r>
              <a:rPr lang="en-GB" sz="1600" dirty="0"/>
              <a:t>, and Andrew </a:t>
            </a:r>
            <a:r>
              <a:rPr lang="en-GB" sz="1600" dirty="0" err="1"/>
              <a:t>Rabinovich</a:t>
            </a:r>
            <a:r>
              <a:rPr lang="en-GB" sz="1600" dirty="0"/>
              <a:t>. Going deeper with convolutions. </a:t>
            </a:r>
            <a:r>
              <a:rPr lang="en-GB" sz="1600" dirty="0" smtClean="0"/>
              <a:t>In Proceedings </a:t>
            </a:r>
            <a:r>
              <a:rPr lang="en-GB" sz="1600" dirty="0"/>
              <a:t>of the IEEE Conference on Computer Vision and Pattern Recognition, pp. 1–9, </a:t>
            </a:r>
            <a:r>
              <a:rPr lang="en-GB" sz="1600" dirty="0" smtClean="0"/>
              <a:t>2015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err="1"/>
              <a:t>Ondřej</a:t>
            </a:r>
            <a:r>
              <a:rPr lang="en-GB" sz="1600" dirty="0"/>
              <a:t> </a:t>
            </a:r>
            <a:r>
              <a:rPr lang="en-GB" sz="1600" dirty="0" err="1"/>
              <a:t>Texler</a:t>
            </a:r>
            <a:r>
              <a:rPr lang="en-GB" sz="1600" dirty="0"/>
              <a:t> et al. Interactive Video Stylization Using Few-Shot Patch-Based Training. </a:t>
            </a:r>
            <a:r>
              <a:rPr lang="en-GB" sz="1600" dirty="0" err="1"/>
              <a:t>arXiv</a:t>
            </a:r>
            <a:r>
              <a:rPr lang="en-GB" sz="1600" dirty="0"/>
              <a:t> preprint arXiv:2004.14489, 2020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 smtClean="0"/>
              <a:t>Daniel </a:t>
            </a:r>
            <a:r>
              <a:rPr lang="en-GB" sz="1600" dirty="0"/>
              <a:t>LK </a:t>
            </a:r>
            <a:r>
              <a:rPr lang="en-GB" sz="1600" dirty="0" err="1"/>
              <a:t>Yamins</a:t>
            </a:r>
            <a:r>
              <a:rPr lang="en-GB" sz="1600" dirty="0"/>
              <a:t>, Ha Hong, Charles F </a:t>
            </a:r>
            <a:r>
              <a:rPr lang="en-GB" sz="1600" dirty="0" err="1"/>
              <a:t>Cadieu</a:t>
            </a:r>
            <a:r>
              <a:rPr lang="en-GB" sz="1600" dirty="0"/>
              <a:t>, Ethan A Solomon, Darren Seibert, and James </a:t>
            </a:r>
            <a:r>
              <a:rPr lang="en-GB" sz="1600" dirty="0" err="1"/>
              <a:t>JDiCarlo</a:t>
            </a:r>
            <a:r>
              <a:rPr lang="en-GB" sz="1600" dirty="0"/>
              <a:t>. Performance-optimized hierarchical models predict neural responses in higher visual cortex. Proceedings of the National Academy of Sciences, 111(23):8619–8624, 2014</a:t>
            </a:r>
            <a:endParaRPr lang="en-GB" sz="16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dirty="0"/>
              <a:t>Matthew D </a:t>
            </a:r>
            <a:r>
              <a:rPr lang="en-GB" sz="1600" dirty="0" err="1"/>
              <a:t>Zeiler</a:t>
            </a:r>
            <a:r>
              <a:rPr lang="en-GB" sz="1600" dirty="0"/>
              <a:t> and Rob Fergus. Visualizing and understanding convolutional networks. </a:t>
            </a:r>
            <a:r>
              <a:rPr lang="en-GB" sz="1600" dirty="0" smtClean="0"/>
              <a:t>In European </a:t>
            </a:r>
            <a:r>
              <a:rPr lang="en-GB" sz="1600" dirty="0"/>
              <a:t>Conference on Computer Vision, pp. 818–833. Springer, </a:t>
            </a:r>
            <a:r>
              <a:rPr lang="en-GB" sz="1600" dirty="0" smtClean="0"/>
              <a:t>2014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130054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Bibliography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references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Other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47996" y="1418301"/>
            <a:ext cx="11730644" cy="4974186"/>
          </a:xfrm>
        </p:spPr>
        <p:txBody>
          <a:bodyPr/>
          <a:lstStyle/>
          <a:p>
            <a:r>
              <a:rPr lang="de-DE" sz="2000" dirty="0" smtClean="0"/>
              <a:t>Website </a:t>
            </a:r>
            <a:r>
              <a:rPr lang="de-DE" sz="2000" dirty="0" err="1" smtClean="0"/>
              <a:t>of</a:t>
            </a:r>
            <a:r>
              <a:rPr lang="de-DE" sz="2000" dirty="0" smtClean="0"/>
              <a:t> Robert </a:t>
            </a:r>
            <a:r>
              <a:rPr lang="de-DE" sz="2000" dirty="0" err="1" smtClean="0"/>
              <a:t>Geirhos</a:t>
            </a:r>
            <a:r>
              <a:rPr lang="de-DE" sz="2000" dirty="0"/>
              <a:t> – 2020; </a:t>
            </a:r>
            <a:r>
              <a:rPr lang="de-DE" sz="2000" dirty="0">
                <a:hlinkClick r:id="rId3"/>
              </a:rPr>
              <a:t>https://robertgeirhos.com</a:t>
            </a:r>
            <a:r>
              <a:rPr lang="de-DE" sz="2000" dirty="0" smtClean="0">
                <a:hlinkClick r:id="rId3"/>
              </a:rPr>
              <a:t>/</a:t>
            </a:r>
            <a:endParaRPr lang="de-DE" sz="2000" dirty="0" smtClean="0"/>
          </a:p>
          <a:p>
            <a:r>
              <a:rPr lang="de-DE" sz="2000" dirty="0" err="1" smtClean="0"/>
              <a:t>Github</a:t>
            </a:r>
            <a:r>
              <a:rPr lang="de-DE" sz="2000" dirty="0" smtClean="0"/>
              <a:t> Repository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paper</a:t>
            </a:r>
            <a:r>
              <a:rPr lang="de-DE" sz="2000" dirty="0" smtClean="0"/>
              <a:t>: </a:t>
            </a:r>
            <a:r>
              <a:rPr lang="de-DE" sz="2000" dirty="0" smtClean="0">
                <a:hlinkClick r:id="rId4"/>
              </a:rPr>
              <a:t>https</a:t>
            </a:r>
            <a:r>
              <a:rPr lang="de-DE" sz="2000" dirty="0">
                <a:hlinkClick r:id="rId4"/>
              </a:rPr>
              <a:t>://</a:t>
            </a:r>
            <a:r>
              <a:rPr lang="de-DE" sz="2000" dirty="0" smtClean="0">
                <a:hlinkClick r:id="rId4"/>
              </a:rPr>
              <a:t>github.com/rgeirhos/texture-vs-shape/</a:t>
            </a:r>
            <a:endParaRPr lang="de-DE" sz="2000" dirty="0" smtClean="0"/>
          </a:p>
          <a:p>
            <a:r>
              <a:rPr lang="de-DE" sz="2000" dirty="0" smtClean="0"/>
              <a:t>The Register - 2</a:t>
            </a:r>
            <a:r>
              <a:rPr lang="en-GB" sz="2000" dirty="0" smtClean="0"/>
              <a:t>020</a:t>
            </a:r>
            <a:r>
              <a:rPr lang="en-GB" sz="2000" dirty="0"/>
              <a:t>; </a:t>
            </a:r>
            <a:r>
              <a:rPr lang="en-GB" sz="2000" dirty="0">
                <a:hlinkClick r:id="rId5"/>
              </a:rPr>
              <a:t>https://www.theregister.com/2019/02/13/ai_image_texture</a:t>
            </a:r>
            <a:r>
              <a:rPr lang="en-GB" sz="2000" dirty="0" smtClean="0">
                <a:hlinkClick r:id="rId5"/>
              </a:rPr>
              <a:t>/</a:t>
            </a:r>
            <a:endParaRPr lang="en-GB" sz="2000" dirty="0" smtClean="0"/>
          </a:p>
          <a:p>
            <a:r>
              <a:rPr lang="de-DE" sz="2000" dirty="0" err="1" smtClean="0"/>
              <a:t>Youtube</a:t>
            </a:r>
            <a:r>
              <a:rPr lang="de-DE" sz="2000" dirty="0" smtClean="0"/>
              <a:t> – 2020; „</a:t>
            </a:r>
            <a:r>
              <a:rPr lang="de-DE" sz="2000" dirty="0" err="1" smtClean="0"/>
              <a:t>Two</a:t>
            </a:r>
            <a:r>
              <a:rPr lang="de-DE" sz="2000" dirty="0" smtClean="0"/>
              <a:t> Minute Papers“ </a:t>
            </a:r>
            <a:r>
              <a:rPr lang="de-DE" sz="2000" dirty="0" err="1" smtClean="0"/>
              <a:t>by</a:t>
            </a:r>
            <a:r>
              <a:rPr lang="de-DE" sz="2000" dirty="0"/>
              <a:t> </a:t>
            </a:r>
            <a:r>
              <a:rPr lang="en-GB" sz="2000" dirty="0" err="1"/>
              <a:t>Károly</a:t>
            </a:r>
            <a:r>
              <a:rPr lang="en-GB" sz="2000" dirty="0"/>
              <a:t> </a:t>
            </a:r>
            <a:r>
              <a:rPr lang="en-GB" sz="2000" dirty="0" err="1" smtClean="0"/>
              <a:t>Zsolnai-Fehér's</a:t>
            </a:r>
            <a:r>
              <a:rPr lang="en-GB" sz="2000" dirty="0" smtClean="0"/>
              <a:t> </a:t>
            </a:r>
            <a:r>
              <a:rPr lang="de-DE" sz="2000" dirty="0" smtClean="0">
                <a:hlinkClick r:id="rId6"/>
              </a:rPr>
              <a:t>https</a:t>
            </a:r>
            <a:r>
              <a:rPr lang="de-DE" sz="2000" dirty="0">
                <a:hlinkClick r:id="rId6"/>
              </a:rPr>
              <a:t>://</a:t>
            </a:r>
            <a:r>
              <a:rPr lang="de-DE" sz="2000" dirty="0" smtClean="0">
                <a:hlinkClick r:id="rId6"/>
              </a:rPr>
              <a:t>www.youtube.com/channel/UCbfYPyITQ-7l4upoX8nvctg</a:t>
            </a:r>
            <a:endParaRPr lang="de-DE" sz="2000" dirty="0" smtClean="0"/>
          </a:p>
          <a:p>
            <a:r>
              <a:rPr lang="de-DE" sz="2000" dirty="0" err="1" smtClean="0"/>
              <a:t>Youtube</a:t>
            </a:r>
            <a:r>
              <a:rPr lang="de-DE" sz="2000" dirty="0" smtClean="0"/>
              <a:t> – 2020; „</a:t>
            </a:r>
            <a:r>
              <a:rPr lang="en-GB" sz="2000" dirty="0" smtClean="0"/>
              <a:t>Robert </a:t>
            </a:r>
            <a:r>
              <a:rPr lang="en-GB" sz="2000" dirty="0" err="1"/>
              <a:t>Geirhos</a:t>
            </a:r>
            <a:r>
              <a:rPr lang="en-GB" sz="2000" dirty="0"/>
              <a:t>: ImageNet-trained CNNs are biased towards texture (ICLR 2019 talk</a:t>
            </a:r>
            <a:r>
              <a:rPr lang="en-GB" sz="2000" dirty="0" smtClean="0"/>
              <a:t>)”, Steven Van </a:t>
            </a:r>
            <a:r>
              <a:rPr lang="en-GB" sz="2000" dirty="0" err="1" smtClean="0"/>
              <a:t>Vaerenbergh</a:t>
            </a:r>
            <a:endParaRPr lang="en-GB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285970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err="1" smtClean="0">
                <a:solidFill>
                  <a:srgbClr val="0150A0"/>
                </a:solidFill>
              </a:rPr>
              <a:t>Thank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err="1" smtClean="0">
                <a:solidFill>
                  <a:srgbClr val="0150A0"/>
                </a:solidFill>
              </a:rPr>
              <a:t>for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attention</a:t>
            </a:r>
            <a:r>
              <a:rPr lang="de-DE" sz="5400" dirty="0" smtClean="0">
                <a:solidFill>
                  <a:srgbClr val="0150A0"/>
                </a:solidFill>
              </a:rPr>
              <a:t>!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09362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Appendix</a:t>
            </a:r>
            <a:br>
              <a:rPr lang="de-DE" sz="5400" dirty="0" smtClean="0">
                <a:solidFill>
                  <a:srgbClr val="0150A0"/>
                </a:solidFill>
              </a:rPr>
            </a:b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10734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60"/>
            <a:ext cx="12192000" cy="423528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8" name="Rechteck 7"/>
          <p:cNvSpPr/>
          <p:nvPr/>
        </p:nvSpPr>
        <p:spPr>
          <a:xfrm rot="16200000">
            <a:off x="4480746" y="3706046"/>
            <a:ext cx="1371600" cy="1071508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15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7475"/>
            <a:ext cx="12192000" cy="48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187"/>
            <a:ext cx="12192000" cy="553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084" y="1287859"/>
            <a:ext cx="8477831" cy="514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786700" y="5798561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4095087" y="2079625"/>
            <a:ext cx="4095249" cy="3582988"/>
            <a:chOff x="4095087" y="2079625"/>
            <a:chExt cx="4095249" cy="3582988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4410075" y="2079625"/>
              <a:ext cx="3780261" cy="3582988"/>
              <a:chOff x="3767587" y="2075030"/>
              <a:chExt cx="3780261" cy="3582988"/>
            </a:xfrm>
          </p:grpSpPr>
          <p:pic>
            <p:nvPicPr>
              <p:cNvPr id="33" name="Grafik 32"/>
              <p:cNvPicPr>
                <a:picLocks noChangeAspect="1"/>
              </p:cNvPicPr>
              <p:nvPr/>
            </p:nvPicPr>
            <p:blipFill rotWithShape="1">
              <a:blip r:embed="rId3"/>
              <a:srcRect l="9751" t="13368" b="13863"/>
              <a:stretch/>
            </p:blipFill>
            <p:spPr>
              <a:xfrm>
                <a:off x="3767587" y="2075030"/>
                <a:ext cx="3780261" cy="3582988"/>
              </a:xfrm>
              <a:prstGeom prst="rect">
                <a:avLst/>
              </a:prstGeom>
            </p:spPr>
          </p:pic>
          <p:cxnSp>
            <p:nvCxnSpPr>
              <p:cNvPr id="34" name="Gerader Verbinder 33"/>
              <p:cNvCxnSpPr/>
              <p:nvPr/>
            </p:nvCxnSpPr>
            <p:spPr>
              <a:xfrm>
                <a:off x="4137660" y="2122170"/>
                <a:ext cx="0" cy="3528000"/>
              </a:xfrm>
              <a:prstGeom prst="line">
                <a:avLst/>
              </a:prstGeom>
              <a:ln w="76200">
                <a:solidFill>
                  <a:srgbClr val="E2B6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>
              <a:xfrm>
                <a:off x="5712460" y="2114758"/>
                <a:ext cx="0" cy="3528000"/>
              </a:xfrm>
              <a:prstGeom prst="line">
                <a:avLst/>
              </a:prstGeom>
              <a:ln w="76200">
                <a:solidFill>
                  <a:srgbClr val="D7DCE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>
              <a:xfrm>
                <a:off x="6055360" y="2114758"/>
                <a:ext cx="0" cy="3528000"/>
              </a:xfrm>
              <a:prstGeom prst="line">
                <a:avLst/>
              </a:prstGeom>
              <a:ln w="76200">
                <a:solidFill>
                  <a:srgbClr val="CAE5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>
              <a:xfrm>
                <a:off x="6312535" y="2122170"/>
                <a:ext cx="0" cy="3528000"/>
              </a:xfrm>
              <a:prstGeom prst="line">
                <a:avLst/>
              </a:prstGeom>
              <a:ln w="76200">
                <a:solidFill>
                  <a:srgbClr val="C3C6C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/>
              <p:cNvCxnSpPr/>
              <p:nvPr/>
            </p:nvCxnSpPr>
            <p:spPr>
              <a:xfrm>
                <a:off x="6464935" y="2122170"/>
                <a:ext cx="0" cy="3528000"/>
              </a:xfrm>
              <a:prstGeom prst="line">
                <a:avLst/>
              </a:prstGeom>
              <a:ln w="76200">
                <a:solidFill>
                  <a:srgbClr val="AFD0E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feld 3"/>
            <p:cNvSpPr txBox="1"/>
            <p:nvPr/>
          </p:nvSpPr>
          <p:spPr>
            <a:xfrm rot="16200000">
              <a:off x="3392394" y="3686453"/>
              <a:ext cx="1774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Shape </a:t>
              </a:r>
              <a:r>
                <a:rPr lang="de-DE" dirty="0" err="1" smtClean="0"/>
                <a:t>categories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08183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4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err="1" smtClean="0"/>
              <a:t>Trained</a:t>
            </a:r>
            <a:r>
              <a:rPr lang="de-DE" b="0" dirty="0" smtClean="0"/>
              <a:t> on SIN – </a:t>
            </a:r>
            <a:r>
              <a:rPr lang="de-DE" b="0" dirty="0" err="1" smtClean="0"/>
              <a:t>AlexNet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VGG-16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40" name="Rechteck 39"/>
          <p:cNvSpPr/>
          <p:nvPr/>
        </p:nvSpPr>
        <p:spPr>
          <a:xfrm>
            <a:off x="3411113" y="15303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cat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8381785" y="5479247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 smtClean="0">
                <a:solidFill>
                  <a:schemeClr val="tx1"/>
                </a:solidFill>
              </a:rPr>
              <a:t>elephant</a:t>
            </a:r>
            <a:endParaRPr lang="en-GB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/>
        </p:nvGraphicFramePr>
        <p:xfrm>
          <a:off x="4518020" y="1563033"/>
          <a:ext cx="3279034" cy="668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  <a:gridCol w="298094"/>
              </a:tblGrid>
              <a:tr h="302866">
                <a:tc gridSpan="11">
                  <a:txBody>
                    <a:bodyPr/>
                    <a:lstStyle/>
                    <a:p>
                      <a:pPr algn="ctr"/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Fraction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of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 `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shape</a:t>
                      </a:r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de-DE" dirty="0" err="1" smtClean="0">
                          <a:solidFill>
                            <a:schemeClr val="tx1"/>
                          </a:solidFill>
                        </a:rPr>
                        <a:t>decisions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0286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1.0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0.7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</a:rPr>
                        <a:t>0.0</a:t>
                      </a: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t="12798"/>
          <a:stretch/>
        </p:blipFill>
        <p:spPr>
          <a:xfrm>
            <a:off x="3711104" y="2129632"/>
            <a:ext cx="4479505" cy="408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Other </a:t>
            </a:r>
            <a:r>
              <a:rPr lang="de-DE" sz="5400" dirty="0" err="1" smtClean="0">
                <a:solidFill>
                  <a:srgbClr val="0150A0"/>
                </a:solidFill>
              </a:rPr>
              <a:t>slides</a:t>
            </a:r>
            <a:r>
              <a:rPr lang="de-DE" sz="5400" dirty="0" smtClean="0">
                <a:solidFill>
                  <a:srgbClr val="0150A0"/>
                </a:solidFill>
              </a:rPr>
              <a:t/>
            </a:r>
            <a:br>
              <a:rPr lang="de-DE" sz="5400" dirty="0" smtClean="0">
                <a:solidFill>
                  <a:srgbClr val="0150A0"/>
                </a:solidFill>
              </a:rPr>
            </a:b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97092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xmlns="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52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5276" y="2931858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63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1995 </a:t>
            </a:r>
            <a:r>
              <a:rPr lang="de-DE" sz="1400" dirty="0" err="1" smtClean="0"/>
              <a:t>by</a:t>
            </a:r>
            <a:r>
              <a:rPr lang="de-DE" sz="1400" dirty="0" smtClean="0"/>
              <a:t> Yann </a:t>
            </a:r>
            <a:r>
              <a:rPr lang="de-DE" sz="1400" dirty="0" err="1" smtClean="0"/>
              <a:t>LeCun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Yoshua</a:t>
            </a:r>
            <a:r>
              <a:rPr lang="de-DE" sz="1400" dirty="0" smtClean="0"/>
              <a:t> </a:t>
            </a:r>
            <a:r>
              <a:rPr lang="de-DE" sz="1400" dirty="0" err="1" smtClean="0"/>
              <a:t>Bengio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03141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>
            <a:off x="7427464" y="2795229"/>
            <a:ext cx="1392686" cy="278965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Task(s)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TASK:</a:t>
            </a:r>
            <a:r>
              <a:rPr lang="de-DE" dirty="0" smtClean="0"/>
              <a:t> 	Elaborate </a:t>
            </a:r>
            <a:r>
              <a:rPr lang="de-DE" b="1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a CNN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– 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endParaRPr lang="de-DE" sz="2000" dirty="0" smtClean="0"/>
          </a:p>
          <a:p>
            <a:pPr marL="0" indent="0">
              <a:buNone/>
              <a:tabLst>
                <a:tab pos="1611313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Result</a:t>
            </a:r>
            <a:r>
              <a:rPr lang="de-DE" b="1" dirty="0" smtClean="0">
                <a:solidFill>
                  <a:srgbClr val="0150A0"/>
                </a:solidFill>
              </a:rPr>
              <a:t>: 	1. </a:t>
            </a:r>
            <a:r>
              <a:rPr lang="de-DE" dirty="0" smtClean="0"/>
              <a:t>The CNN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/>
              <a:t>textures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	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Subtask</a:t>
            </a:r>
            <a:r>
              <a:rPr lang="de-DE" b="1" dirty="0" smtClean="0">
                <a:solidFill>
                  <a:srgbClr val="0150A0"/>
                </a:solidFill>
              </a:rPr>
              <a:t>: </a:t>
            </a:r>
            <a:r>
              <a:rPr lang="de-DE" dirty="0" smtClean="0"/>
              <a:t>Can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texture-biased</a:t>
            </a:r>
            <a:r>
              <a:rPr lang="de-DE" dirty="0" smtClean="0"/>
              <a:t> </a:t>
            </a:r>
            <a:r>
              <a:rPr lang="de-DE" dirty="0" err="1" smtClean="0"/>
              <a:t>learning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?</a:t>
            </a:r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Solution: </a:t>
            </a:r>
            <a:r>
              <a:rPr lang="de-DE" b="1" dirty="0">
                <a:solidFill>
                  <a:srgbClr val="0150A0"/>
                </a:solidFill>
              </a:rPr>
              <a:t>2. </a:t>
            </a:r>
            <a:r>
              <a:rPr lang="de-DE" dirty="0" smtClean="0"/>
              <a:t>Yes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/>
              <a:t>modified</a:t>
            </a:r>
            <a:r>
              <a:rPr lang="de-DE" b="1" dirty="0" smtClean="0"/>
              <a:t> </a:t>
            </a:r>
            <a:r>
              <a:rPr lang="de-DE" b="1" dirty="0" err="1" smtClean="0"/>
              <a:t>database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err="1" smtClean="0"/>
              <a:t>Avoiding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leads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</a:t>
            </a:r>
            <a:r>
              <a:rPr lang="de-DE" b="1" dirty="0" err="1" smtClean="0"/>
              <a:t>improved</a:t>
            </a:r>
            <a:r>
              <a:rPr lang="de-DE" b="1" dirty="0" smtClean="0"/>
              <a:t> </a:t>
            </a:r>
            <a:r>
              <a:rPr lang="de-DE" b="1" dirty="0" err="1" smtClean="0"/>
              <a:t>method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9515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8875264" y="4420829"/>
            <a:ext cx="1116461" cy="344846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8875264" y="3481029"/>
            <a:ext cx="1116461" cy="344846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Assume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 CNN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rely</a:t>
            </a:r>
            <a:r>
              <a:rPr lang="de-DE" dirty="0" smtClean="0"/>
              <a:t> on </a:t>
            </a:r>
            <a:r>
              <a:rPr lang="de-DE" dirty="0" err="1" smtClean="0"/>
              <a:t>shape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 	</a:t>
            </a:r>
            <a:r>
              <a:rPr lang="de-DE" dirty="0" err="1" smtClean="0"/>
              <a:t>being</a:t>
            </a:r>
            <a:r>
              <a:rPr lang="de-DE" dirty="0" smtClean="0"/>
              <a:t> a </a:t>
            </a:r>
            <a:r>
              <a:rPr lang="de-DE" dirty="0" err="1" smtClean="0"/>
              <a:t>feature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a </a:t>
            </a:r>
            <a:r>
              <a:rPr lang="de-DE" dirty="0" err="1" smtClean="0"/>
              <a:t>cue</a:t>
            </a:r>
            <a:r>
              <a:rPr lang="de-DE" dirty="0" smtClean="0"/>
              <a:t>).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clear</a:t>
            </a:r>
            <a:r>
              <a:rPr lang="de-DE" dirty="0" smtClean="0"/>
              <a:t> 	</a:t>
            </a:r>
            <a:r>
              <a:rPr lang="de-DE" dirty="0" err="1" smtClean="0"/>
              <a:t>shapes</a:t>
            </a:r>
            <a:r>
              <a:rPr lang="de-DE" dirty="0" smtClean="0"/>
              <a:t> but a </a:t>
            </a:r>
            <a:r>
              <a:rPr lang="de-DE" dirty="0" err="1" smtClean="0"/>
              <a:t>contradicting</a:t>
            </a:r>
            <a:r>
              <a:rPr lang="de-DE" dirty="0" smtClean="0"/>
              <a:t> </a:t>
            </a:r>
            <a:r>
              <a:rPr lang="de-DE" dirty="0" err="1" smtClean="0"/>
              <a:t>cue</a:t>
            </a:r>
            <a:r>
              <a:rPr lang="de-DE" dirty="0" smtClean="0"/>
              <a:t> (in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texture</a:t>
            </a:r>
            <a:r>
              <a:rPr lang="de-DE" dirty="0" smtClean="0"/>
              <a:t>). 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	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en-GB" b="1" dirty="0"/>
              <a:t>texture-shape cue </a:t>
            </a:r>
            <a:r>
              <a:rPr lang="en-GB" b="1" dirty="0" smtClean="0"/>
              <a:t>conflicts</a:t>
            </a: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3490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DEF: </a:t>
            </a:r>
            <a:r>
              <a:rPr lang="en-GB" b="1" dirty="0"/>
              <a:t>texture-shape cue </a:t>
            </a:r>
            <a:r>
              <a:rPr lang="en-GB" b="1" dirty="0" smtClean="0"/>
              <a:t>conflict</a:t>
            </a:r>
            <a:r>
              <a:rPr lang="de-DE" dirty="0" smtClean="0"/>
              <a:t>: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24" y="1374887"/>
            <a:ext cx="2511600" cy="250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524" y="3927101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533650" y="3529050"/>
            <a:ext cx="1945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“style-transfer“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</a:t>
            </a:r>
            <a:r>
              <a:rPr lang="de-DE" dirty="0" err="1" smtClean="0"/>
              <a:t>Gatys</a:t>
            </a:r>
            <a:r>
              <a:rPr lang="de-DE" dirty="0" smtClean="0"/>
              <a:t> </a:t>
            </a:r>
            <a:r>
              <a:rPr lang="de-DE" dirty="0"/>
              <a:t>et al., </a:t>
            </a:r>
            <a:r>
              <a:rPr lang="de-DE" dirty="0" smtClean="0"/>
              <a:t>2016)</a:t>
            </a:r>
            <a:endParaRPr lang="de-DE" dirty="0"/>
          </a:p>
        </p:txBody>
      </p:sp>
      <p:graphicFrame>
        <p:nvGraphicFramePr>
          <p:cNvPr id="14" name="Diagramm 13"/>
          <p:cNvGraphicFramePr/>
          <p:nvPr>
            <p:extLst/>
          </p:nvPr>
        </p:nvGraphicFramePr>
        <p:xfrm>
          <a:off x="363782" y="2062164"/>
          <a:ext cx="7294318" cy="3857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Rechteck 8"/>
          <p:cNvSpPr/>
          <p:nvPr/>
        </p:nvSpPr>
        <p:spPr>
          <a:xfrm>
            <a:off x="11209029" y="6444697"/>
            <a:ext cx="982971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900" i="1" dirty="0" smtClean="0">
                <a:solidFill>
                  <a:srgbClr val="FF0000"/>
                </a:solidFill>
              </a:rPr>
              <a:t>(</a:t>
            </a:r>
            <a:r>
              <a:rPr lang="en-GB" sz="900" i="1" dirty="0" err="1" smtClean="0">
                <a:solidFill>
                  <a:srgbClr val="FF0000"/>
                </a:solidFill>
              </a:rPr>
              <a:t>Geirhos</a:t>
            </a:r>
            <a:r>
              <a:rPr lang="en-GB" sz="900" i="1" dirty="0" smtClean="0">
                <a:solidFill>
                  <a:srgbClr val="FF0000"/>
                </a:solidFill>
              </a:rPr>
              <a:t> et al., 2029)</a:t>
            </a:r>
            <a:endParaRPr lang="en-GB" sz="9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10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977532995"/>
              </p:ext>
            </p:extLst>
          </p:nvPr>
        </p:nvGraphicFramePr>
        <p:xfrm>
          <a:off x="2032000" y="1306329"/>
          <a:ext cx="8128000" cy="50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Inhaltsplatzhalter 1"/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en-GB" dirty="0" smtClean="0"/>
              <a:t>9 Experiments: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4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xmlns="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/>
              <a:t> </a:t>
            </a:r>
            <a:r>
              <a:rPr lang="de-DE" dirty="0" smtClean="0"/>
              <a:t>– 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(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CNNs </a:t>
            </a:r>
            <a:r>
              <a:rPr lang="de-DE" sz="2000" dirty="0" err="1" smtClean="0"/>
              <a:t>drops</a:t>
            </a:r>
            <a:r>
              <a:rPr lang="de-DE" sz="2000" dirty="0" smtClean="0"/>
              <a:t> but not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human, </a:t>
            </a:r>
            <a:r>
              <a:rPr lang="de-DE" sz="2000" dirty="0" err="1" smtClean="0"/>
              <a:t>this</a:t>
            </a:r>
            <a:r>
              <a:rPr lang="de-DE" sz="2000" dirty="0" smtClean="0"/>
              <a:t> </a:t>
            </a:r>
            <a:r>
              <a:rPr lang="de-DE" sz="2000" u="sng" dirty="0" err="1" smtClean="0"/>
              <a:t>could</a:t>
            </a:r>
            <a:r>
              <a:rPr lang="de-DE" sz="2000" dirty="0" smtClean="0"/>
              <a:t> 	</a:t>
            </a:r>
            <a:r>
              <a:rPr lang="de-DE" sz="2000" dirty="0" err="1" smtClean="0"/>
              <a:t>indicate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classify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a different </a:t>
            </a:r>
            <a:r>
              <a:rPr lang="de-DE" sz="2000" dirty="0" err="1" smtClean="0"/>
              <a:t>approach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/>
              <a:t>	</a:t>
            </a:r>
            <a:r>
              <a:rPr lang="de-DE" sz="2000" dirty="0" err="1" smtClean="0"/>
              <a:t>Quantify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&amp;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in human &amp; CNN)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sz="2000" dirty="0" smtClean="0"/>
              <a:t>	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texture-cure</a:t>
            </a:r>
            <a:r>
              <a:rPr lang="de-DE" dirty="0" smtClean="0"/>
              <a:t> </a:t>
            </a:r>
            <a:r>
              <a:rPr lang="de-DE" dirty="0" err="1" smtClean="0"/>
              <a:t>conflics</a:t>
            </a:r>
            <a:endParaRPr lang="de-DE" dirty="0" smtClean="0"/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48" y="1306450"/>
            <a:ext cx="2310532" cy="23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/>
          <p:cNvSpPr/>
          <p:nvPr/>
        </p:nvSpPr>
        <p:spPr>
          <a:xfrm>
            <a:off x="1946068" y="53561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4 /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953202" y="3751661"/>
            <a:ext cx="629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...</a:t>
            </a:r>
            <a:r>
              <a:rPr lang="de-DE" sz="2800" dirty="0" smtClean="0"/>
              <a:t>But </a:t>
            </a:r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about</a:t>
            </a:r>
            <a:r>
              <a:rPr lang="de-DE" sz="2800" dirty="0" smtClean="0"/>
              <a:t> </a:t>
            </a:r>
            <a:r>
              <a:rPr lang="de-DE" sz="2800" dirty="0" err="1" smtClean="0"/>
              <a:t>machines</a:t>
            </a:r>
            <a:r>
              <a:rPr lang="de-DE" sz="2800" dirty="0" smtClean="0"/>
              <a:t> (</a:t>
            </a:r>
            <a:r>
              <a:rPr lang="de-DE" sz="2800" dirty="0" err="1" smtClean="0"/>
              <a:t>here</a:t>
            </a:r>
            <a:r>
              <a:rPr lang="de-DE" sz="2800" dirty="0" smtClean="0"/>
              <a:t>: CNNs)?</a:t>
            </a:r>
            <a:endParaRPr lang="en-GB" sz="2800" dirty="0"/>
          </a:p>
        </p:txBody>
      </p:sp>
      <p:sp>
        <p:nvSpPr>
          <p:cNvPr id="13" name="Rechteck 12"/>
          <p:cNvSpPr/>
          <p:nvPr/>
        </p:nvSpPr>
        <p:spPr>
          <a:xfrm>
            <a:off x="8879331" y="53561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ieren 16"/>
          <p:cNvGrpSpPr/>
          <p:nvPr/>
        </p:nvGrpSpPr>
        <p:grpSpPr>
          <a:xfrm>
            <a:off x="1852777" y="5270957"/>
            <a:ext cx="8507128" cy="584775"/>
            <a:chOff x="2005177" y="5270957"/>
            <a:chExt cx="8507128" cy="584775"/>
          </a:xfrm>
        </p:grpSpPr>
        <p:sp>
          <p:nvSpPr>
            <p:cNvPr id="12" name="Rechteck 11"/>
            <p:cNvSpPr/>
            <p:nvPr/>
          </p:nvSpPr>
          <p:spPr>
            <a:xfrm>
              <a:off x="2005177" y="5270957"/>
              <a:ext cx="13676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shape</a:t>
              </a:r>
              <a:endParaRPr lang="en-GB" sz="3200" dirty="0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8961881" y="5270957"/>
              <a:ext cx="155042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 smtClean="0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texture</a:t>
              </a:r>
              <a:endParaRPr lang="en-GB" sz="3200" dirty="0"/>
            </a:p>
          </p:txBody>
        </p:sp>
      </p:grpSp>
      <p:cxnSp>
        <p:nvCxnSpPr>
          <p:cNvPr id="24" name="Gerade Verbindung mit Pfeil 23"/>
          <p:cNvCxnSpPr>
            <a:stCxn id="5" idx="2"/>
            <a:endCxn id="16" idx="1"/>
          </p:cNvCxnSpPr>
          <p:nvPr/>
        </p:nvCxnSpPr>
        <p:spPr>
          <a:xfrm>
            <a:off x="6102430" y="4274881"/>
            <a:ext cx="270705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5" idx="2"/>
            <a:endCxn id="12" idx="3"/>
          </p:cNvCxnSpPr>
          <p:nvPr/>
        </p:nvCxnSpPr>
        <p:spPr>
          <a:xfrm flipH="1">
            <a:off x="3220459" y="4274881"/>
            <a:ext cx="288197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pieren 6"/>
          <p:cNvGrpSpPr/>
          <p:nvPr/>
        </p:nvGrpSpPr>
        <p:grpSpPr>
          <a:xfrm>
            <a:off x="5236852" y="4991988"/>
            <a:ext cx="1818091" cy="1435101"/>
            <a:chOff x="5236852" y="4991988"/>
            <a:chExt cx="1818091" cy="1435101"/>
          </a:xfrm>
        </p:grpSpPr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384879" y="4991988"/>
              <a:ext cx="1435101" cy="1435101"/>
            </a:xfrm>
            <a:prstGeom prst="rect">
              <a:avLst/>
            </a:prstGeom>
          </p:spPr>
        </p:pic>
        <p:grpSp>
          <p:nvGrpSpPr>
            <p:cNvPr id="6" name="Gruppieren 5"/>
            <p:cNvGrpSpPr/>
            <p:nvPr/>
          </p:nvGrpSpPr>
          <p:grpSpPr>
            <a:xfrm>
              <a:off x="6105644" y="5665604"/>
              <a:ext cx="949299" cy="338554"/>
              <a:chOff x="5153130" y="5665604"/>
              <a:chExt cx="949299" cy="338554"/>
            </a:xfrm>
          </p:grpSpPr>
          <p:sp>
            <p:nvSpPr>
              <p:cNvPr id="19" name="Rechteck 18"/>
              <p:cNvSpPr/>
              <p:nvPr/>
            </p:nvSpPr>
            <p:spPr>
              <a:xfrm>
                <a:off x="5203006" y="5741362"/>
                <a:ext cx="813411" cy="187382"/>
              </a:xfrm>
              <a:prstGeom prst="rect">
                <a:avLst/>
              </a:prstGeom>
              <a:solidFill>
                <a:schemeClr val="accent6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hteck 21"/>
              <p:cNvSpPr/>
              <p:nvPr/>
            </p:nvSpPr>
            <p:spPr>
              <a:xfrm>
                <a:off x="5153130" y="5665604"/>
                <a:ext cx="949299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>
                    <a:solidFill>
                      <a:srgbClr val="0150A0"/>
                    </a:solidFill>
                  </a:rPr>
                  <a:t>TEXTURE</a:t>
                </a:r>
                <a:endParaRPr lang="en-GB" sz="1600" dirty="0"/>
              </a:p>
            </p:txBody>
          </p:sp>
        </p:grpSp>
        <p:grpSp>
          <p:nvGrpSpPr>
            <p:cNvPr id="4" name="Gruppieren 3"/>
            <p:cNvGrpSpPr/>
            <p:nvPr/>
          </p:nvGrpSpPr>
          <p:grpSpPr>
            <a:xfrm>
              <a:off x="5236852" y="5469826"/>
              <a:ext cx="745717" cy="338554"/>
              <a:chOff x="6203684" y="5493152"/>
              <a:chExt cx="745717" cy="338554"/>
            </a:xfrm>
          </p:grpSpPr>
          <p:sp>
            <p:nvSpPr>
              <p:cNvPr id="20" name="Rechteck 19"/>
              <p:cNvSpPr/>
              <p:nvPr/>
            </p:nvSpPr>
            <p:spPr>
              <a:xfrm>
                <a:off x="6284303" y="5568738"/>
                <a:ext cx="585554" cy="187382"/>
              </a:xfrm>
              <a:prstGeom prst="rect">
                <a:avLst/>
              </a:prstGeom>
              <a:solidFill>
                <a:schemeClr val="accent1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hteck 22"/>
              <p:cNvSpPr/>
              <p:nvPr/>
            </p:nvSpPr>
            <p:spPr>
              <a:xfrm>
                <a:off x="6203684" y="5493152"/>
                <a:ext cx="745717" cy="338554"/>
              </a:xfrm>
              <a:prstGeom prst="rect">
                <a:avLst/>
              </a:prstGeom>
              <a:gradFill flip="none" rotWithShape="1">
                <a:gsLst>
                  <a:gs pos="100000">
                    <a:srgbClr val="FFFFFF">
                      <a:alpha val="0"/>
                    </a:srgbClr>
                  </a:gs>
                  <a:gs pos="67000">
                    <a:srgbClr val="FFFFFF">
                      <a:alpha val="20000"/>
                    </a:srgbClr>
                  </a:gs>
                  <a:gs pos="0">
                    <a:schemeClr val="bg1">
                      <a:shade val="100000"/>
                      <a:satMod val="115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p:spPr>
            <p:txBody>
              <a:bodyPr wrap="none">
                <a:spAutoFit/>
              </a:bodyPr>
              <a:lstStyle/>
              <a:p>
                <a:r>
                  <a:rPr lang="de-DE" sz="1600" b="1" dirty="0" smtClean="0">
                    <a:solidFill>
                      <a:srgbClr val="0150A0"/>
                    </a:solidFill>
                  </a:rPr>
                  <a:t>SHAPE</a:t>
                </a:r>
                <a:endParaRPr lang="en-GB" sz="1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74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E629BC4-73EC-46A2-8DBF-C38E6596A34E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5810</Words>
  <Application>Microsoft Office PowerPoint</Application>
  <PresentationFormat>Breitbild</PresentationFormat>
  <Paragraphs>1177</Paragraphs>
  <Slides>87</Slides>
  <Notes>87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87</vt:i4>
      </vt:variant>
    </vt:vector>
  </HeadingPairs>
  <TitlesOfParts>
    <vt:vector size="92" baseType="lpstr">
      <vt:lpstr>Arial</vt:lpstr>
      <vt:lpstr>Calibri</vt:lpstr>
      <vt:lpstr>Courier New</vt:lpstr>
      <vt:lpstr>Wingdings</vt:lpstr>
      <vt:lpstr>Office</vt:lpstr>
      <vt:lpstr>ImageNet-trained CNNs are biased towards texture; increasing shape bias improves accuracy and robustness  Robert Geirhos, Claudio Michaelis, Patricia Rubisch,  Felix A. Wichmann, Matthias Bethge, Wieland Brendel mainly University of Tübingen (&amp; IMPRIS-IS)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 for your attention!</vt:lpstr>
      <vt:lpstr>Appendix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Other slides 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Moosmann</dc:creator>
  <cp:lastModifiedBy>Fabrice Beaumont</cp:lastModifiedBy>
  <cp:revision>348</cp:revision>
  <dcterms:created xsi:type="dcterms:W3CDTF">2018-02-22T12:48:03Z</dcterms:created>
  <dcterms:modified xsi:type="dcterms:W3CDTF">2020-09-29T23:59:22Z</dcterms:modified>
</cp:coreProperties>
</file>

<file path=docProps/thumbnail.jpeg>
</file>